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ebp" ContentType="image/webp"/>
  <Default Extension="wmf" ContentType="image/x-w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handoutMasterIdLst>
    <p:handoutMasterId r:id="rId114"/>
  </p:handoutMasterIdLst>
  <p:sldIdLst>
    <p:sldId id="1328" r:id="rId2"/>
    <p:sldId id="918" r:id="rId3"/>
    <p:sldId id="1330" r:id="rId4"/>
    <p:sldId id="1417" r:id="rId5"/>
    <p:sldId id="433" r:id="rId6"/>
    <p:sldId id="1341" r:id="rId7"/>
    <p:sldId id="1381" r:id="rId8"/>
    <p:sldId id="935" r:id="rId9"/>
    <p:sldId id="1342" r:id="rId10"/>
    <p:sldId id="1343" r:id="rId11"/>
    <p:sldId id="1344" r:id="rId12"/>
    <p:sldId id="1345" r:id="rId13"/>
    <p:sldId id="1332" r:id="rId14"/>
    <p:sldId id="1331" r:id="rId15"/>
    <p:sldId id="424" r:id="rId16"/>
    <p:sldId id="890" r:id="rId17"/>
    <p:sldId id="919" r:id="rId18"/>
    <p:sldId id="1335" r:id="rId19"/>
    <p:sldId id="1282" r:id="rId20"/>
    <p:sldId id="995" r:id="rId21"/>
    <p:sldId id="503" r:id="rId22"/>
    <p:sldId id="1283" r:id="rId23"/>
    <p:sldId id="1404" r:id="rId24"/>
    <p:sldId id="498" r:id="rId25"/>
    <p:sldId id="1350" r:id="rId26"/>
    <p:sldId id="1419" r:id="rId27"/>
    <p:sldId id="1405" r:id="rId28"/>
    <p:sldId id="1380" r:id="rId29"/>
    <p:sldId id="1288" r:id="rId30"/>
    <p:sldId id="1295" r:id="rId31"/>
    <p:sldId id="1296" r:id="rId32"/>
    <p:sldId id="1297" r:id="rId33"/>
    <p:sldId id="1298" r:id="rId34"/>
    <p:sldId id="1299" r:id="rId35"/>
    <p:sldId id="1300" r:id="rId36"/>
    <p:sldId id="1301" r:id="rId37"/>
    <p:sldId id="1302" r:id="rId38"/>
    <p:sldId id="1303" r:id="rId39"/>
    <p:sldId id="256" r:id="rId40"/>
    <p:sldId id="1529" r:id="rId41"/>
    <p:sldId id="994" r:id="rId42"/>
    <p:sldId id="1337" r:id="rId43"/>
    <p:sldId id="1418" r:id="rId44"/>
    <p:sldId id="1424" r:id="rId45"/>
    <p:sldId id="1304" r:id="rId46"/>
    <p:sldId id="937" r:id="rId47"/>
    <p:sldId id="938" r:id="rId48"/>
    <p:sldId id="1421" r:id="rId49"/>
    <p:sldId id="1351" r:id="rId50"/>
    <p:sldId id="504" r:id="rId51"/>
    <p:sldId id="1548" r:id="rId52"/>
    <p:sldId id="1530" r:id="rId53"/>
    <p:sldId id="1531" r:id="rId54"/>
    <p:sldId id="1535" r:id="rId55"/>
    <p:sldId id="1541" r:id="rId56"/>
    <p:sldId id="1544" r:id="rId57"/>
    <p:sldId id="1532" r:id="rId58"/>
    <p:sldId id="1533" r:id="rId59"/>
    <p:sldId id="1534" r:id="rId60"/>
    <p:sldId id="1537" r:id="rId61"/>
    <p:sldId id="1538" r:id="rId62"/>
    <p:sldId id="1546" r:id="rId63"/>
    <p:sldId id="1547" r:id="rId64"/>
    <p:sldId id="1423" r:id="rId65"/>
    <p:sldId id="939" r:id="rId66"/>
    <p:sldId id="942" r:id="rId67"/>
    <p:sldId id="943" r:id="rId68"/>
    <p:sldId id="1430" r:id="rId69"/>
    <p:sldId id="949" r:id="rId70"/>
    <p:sldId id="1426" r:id="rId71"/>
    <p:sldId id="1432" r:id="rId72"/>
    <p:sldId id="952" r:id="rId73"/>
    <p:sldId id="922" r:id="rId74"/>
    <p:sldId id="1433" r:id="rId75"/>
    <p:sldId id="953" r:id="rId76"/>
    <p:sldId id="955" r:id="rId77"/>
    <p:sldId id="930" r:id="rId78"/>
    <p:sldId id="920" r:id="rId79"/>
    <p:sldId id="957" r:id="rId80"/>
    <p:sldId id="1384" r:id="rId81"/>
    <p:sldId id="1359" r:id="rId82"/>
    <p:sldId id="1365" r:id="rId83"/>
    <p:sldId id="1366" r:id="rId84"/>
    <p:sldId id="446" r:id="rId85"/>
    <p:sldId id="1367" r:id="rId86"/>
    <p:sldId id="1436" r:id="rId87"/>
    <p:sldId id="447" r:id="rId88"/>
    <p:sldId id="600" r:id="rId89"/>
    <p:sldId id="1385" r:id="rId90"/>
    <p:sldId id="1386" r:id="rId91"/>
    <p:sldId id="1397" r:id="rId92"/>
    <p:sldId id="1396" r:id="rId93"/>
    <p:sldId id="1400" r:id="rId94"/>
    <p:sldId id="1398" r:id="rId95"/>
    <p:sldId id="1389" r:id="rId96"/>
    <p:sldId id="1408" r:id="rId97"/>
    <p:sldId id="1390" r:id="rId98"/>
    <p:sldId id="1409" r:id="rId99"/>
    <p:sldId id="1391" r:id="rId100"/>
    <p:sldId id="1401" r:id="rId101"/>
    <p:sldId id="1393" r:id="rId102"/>
    <p:sldId id="1402" r:id="rId103"/>
    <p:sldId id="1395" r:id="rId104"/>
    <p:sldId id="1410" r:id="rId105"/>
    <p:sldId id="1431" r:id="rId106"/>
    <p:sldId id="1321" r:id="rId107"/>
    <p:sldId id="1324" r:id="rId108"/>
    <p:sldId id="1406" r:id="rId109"/>
    <p:sldId id="1416" r:id="rId110"/>
    <p:sldId id="1434" r:id="rId111"/>
    <p:sldId id="1333" r:id="rId112"/>
  </p:sldIdLst>
  <p:sldSz cx="9144000" cy="6858000" type="screen4x3"/>
  <p:notesSz cx="6858000" cy="9144000"/>
  <p:custDataLst>
    <p:tags r:id="rId115"/>
  </p:custDataLst>
  <p:defaultTextStyle>
    <a:defPPr>
      <a:defRPr lang="zh-CN"/>
    </a:defPPr>
    <a:lvl1pPr algn="l" rtl="0" eaLnBrk="0" fontAlgn="base" hangingPunct="0">
      <a:spcBef>
        <a:spcPct val="0"/>
      </a:spcBef>
      <a:spcAft>
        <a:spcPct val="0"/>
      </a:spcAft>
      <a:defRPr sz="2800" kern="1200">
        <a:solidFill>
          <a:schemeClr val="tx1"/>
        </a:solidFill>
        <a:latin typeface="Garamond" panose="02020404030301010803" pitchFamily="18" charset="0"/>
        <a:ea typeface="宋体" panose="02010600030101010101" pitchFamily="2" charset="-122"/>
        <a:cs typeface="+mn-cs"/>
      </a:defRPr>
    </a:lvl1pPr>
    <a:lvl2pPr marL="457200" algn="l" rtl="0" eaLnBrk="0" fontAlgn="base" hangingPunct="0">
      <a:spcBef>
        <a:spcPct val="0"/>
      </a:spcBef>
      <a:spcAft>
        <a:spcPct val="0"/>
      </a:spcAft>
      <a:defRPr sz="2800" kern="1200">
        <a:solidFill>
          <a:schemeClr val="tx1"/>
        </a:solidFill>
        <a:latin typeface="Garamond" panose="02020404030301010803" pitchFamily="18" charset="0"/>
        <a:ea typeface="宋体" panose="02010600030101010101" pitchFamily="2" charset="-122"/>
        <a:cs typeface="+mn-cs"/>
      </a:defRPr>
    </a:lvl2pPr>
    <a:lvl3pPr marL="914400" algn="l" rtl="0" eaLnBrk="0" fontAlgn="base" hangingPunct="0">
      <a:spcBef>
        <a:spcPct val="0"/>
      </a:spcBef>
      <a:spcAft>
        <a:spcPct val="0"/>
      </a:spcAft>
      <a:defRPr sz="2800" kern="1200">
        <a:solidFill>
          <a:schemeClr val="tx1"/>
        </a:solidFill>
        <a:latin typeface="Garamond" panose="02020404030301010803" pitchFamily="18" charset="0"/>
        <a:ea typeface="宋体" panose="02010600030101010101" pitchFamily="2" charset="-122"/>
        <a:cs typeface="+mn-cs"/>
      </a:defRPr>
    </a:lvl3pPr>
    <a:lvl4pPr marL="1371600" algn="l" rtl="0" eaLnBrk="0" fontAlgn="base" hangingPunct="0">
      <a:spcBef>
        <a:spcPct val="0"/>
      </a:spcBef>
      <a:spcAft>
        <a:spcPct val="0"/>
      </a:spcAft>
      <a:defRPr sz="2800" kern="1200">
        <a:solidFill>
          <a:schemeClr val="tx1"/>
        </a:solidFill>
        <a:latin typeface="Garamond" panose="02020404030301010803" pitchFamily="18" charset="0"/>
        <a:ea typeface="宋体" panose="02010600030101010101" pitchFamily="2" charset="-122"/>
        <a:cs typeface="+mn-cs"/>
      </a:defRPr>
    </a:lvl4pPr>
    <a:lvl5pPr marL="1828800" algn="l" rtl="0" eaLnBrk="0" fontAlgn="base" hangingPunct="0">
      <a:spcBef>
        <a:spcPct val="0"/>
      </a:spcBef>
      <a:spcAft>
        <a:spcPct val="0"/>
      </a:spcAft>
      <a:defRPr sz="2800" kern="1200">
        <a:solidFill>
          <a:schemeClr val="tx1"/>
        </a:solidFill>
        <a:latin typeface="Garamond" panose="02020404030301010803" pitchFamily="18" charset="0"/>
        <a:ea typeface="宋体" panose="02010600030101010101" pitchFamily="2" charset="-122"/>
        <a:cs typeface="+mn-cs"/>
      </a:defRPr>
    </a:lvl5pPr>
    <a:lvl6pPr marL="2286000" algn="l" defTabSz="914400" rtl="0" eaLnBrk="1" latinLnBrk="0" hangingPunct="1">
      <a:defRPr sz="2800" kern="1200">
        <a:solidFill>
          <a:schemeClr val="tx1"/>
        </a:solidFill>
        <a:latin typeface="Garamond" panose="02020404030301010803" pitchFamily="18" charset="0"/>
        <a:ea typeface="宋体" panose="02010600030101010101" pitchFamily="2" charset="-122"/>
        <a:cs typeface="+mn-cs"/>
      </a:defRPr>
    </a:lvl6pPr>
    <a:lvl7pPr marL="2743200" algn="l" defTabSz="914400" rtl="0" eaLnBrk="1" latinLnBrk="0" hangingPunct="1">
      <a:defRPr sz="2800" kern="1200">
        <a:solidFill>
          <a:schemeClr val="tx1"/>
        </a:solidFill>
        <a:latin typeface="Garamond" panose="02020404030301010803" pitchFamily="18" charset="0"/>
        <a:ea typeface="宋体" panose="02010600030101010101" pitchFamily="2" charset="-122"/>
        <a:cs typeface="+mn-cs"/>
      </a:defRPr>
    </a:lvl7pPr>
    <a:lvl8pPr marL="3200400" algn="l" defTabSz="914400" rtl="0" eaLnBrk="1" latinLnBrk="0" hangingPunct="1">
      <a:defRPr sz="2800" kern="1200">
        <a:solidFill>
          <a:schemeClr val="tx1"/>
        </a:solidFill>
        <a:latin typeface="Garamond" panose="02020404030301010803" pitchFamily="18" charset="0"/>
        <a:ea typeface="宋体" panose="02010600030101010101" pitchFamily="2" charset="-122"/>
        <a:cs typeface="+mn-cs"/>
      </a:defRPr>
    </a:lvl8pPr>
    <a:lvl9pPr marL="3657600" algn="l" defTabSz="914400" rtl="0" eaLnBrk="1" latinLnBrk="0" hangingPunct="1">
      <a:defRPr sz="2800" kern="1200">
        <a:solidFill>
          <a:schemeClr val="tx1"/>
        </a:solidFill>
        <a:latin typeface="Garamond" panose="02020404030301010803"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6"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us Svensén" initials="JFM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33CC"/>
    <a:srgbClr val="008000"/>
    <a:srgbClr val="FF66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9" autoAdjust="0"/>
    <p:restoredTop sz="85741" autoAdjust="0"/>
  </p:normalViewPr>
  <p:slideViewPr>
    <p:cSldViewPr showGuides="1">
      <p:cViewPr varScale="1">
        <p:scale>
          <a:sx n="122" d="100"/>
          <a:sy n="122" d="100"/>
        </p:scale>
        <p:origin x="1200" y="108"/>
      </p:cViewPr>
      <p:guideLst>
        <p:guide orient="horz" pos="214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0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a typeface="宋体" panose="02010600030101010101" pitchFamily="2" charset="-122"/>
              </a:defRPr>
            </a:lvl1pPr>
          </a:lstStyle>
          <a:p>
            <a:pPr>
              <a:defRPr/>
            </a:pPr>
            <a:r>
              <a:rPr lang="en-US" altLang="zh-CN"/>
              <a:t>机器学习研究及最新进展</a:t>
            </a:r>
          </a:p>
        </p:txBody>
      </p:sp>
      <p:sp>
        <p:nvSpPr>
          <p:cNvPr id="15360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a typeface="宋体" panose="02010600030101010101" pitchFamily="2" charset="-122"/>
              </a:defRPr>
            </a:lvl1pPr>
          </a:lstStyle>
          <a:p>
            <a:pPr>
              <a:defRPr/>
            </a:pPr>
            <a:fld id="{15BEC869-4DE8-4B3E-AC17-95D13377823F}" type="datetime1">
              <a:rPr lang="zh-CN" altLang="en-US" smtClean="0"/>
              <a:t>2023/2/28</a:t>
            </a:fld>
            <a:endParaRPr lang="en-US" altLang="zh-CN"/>
          </a:p>
        </p:txBody>
      </p:sp>
      <p:sp>
        <p:nvSpPr>
          <p:cNvPr id="15360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a typeface="宋体" panose="02010600030101010101" pitchFamily="2" charset="-122"/>
              </a:defRPr>
            </a:lvl1pPr>
          </a:lstStyle>
          <a:p>
            <a:pPr>
              <a:defRPr/>
            </a:pPr>
            <a:endParaRPr lang="en-US" altLang="zh-CN"/>
          </a:p>
        </p:txBody>
      </p:sp>
      <p:sp>
        <p:nvSpPr>
          <p:cNvPr id="15360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cs typeface="+mn-ea"/>
              </a:defRPr>
            </a:lvl1pPr>
          </a:lstStyle>
          <a:p>
            <a:pPr>
              <a:defRPr/>
            </a:pPr>
            <a:fld id="{FFD8B8D6-0490-4E89-A73C-6922096434B4}" type="slidenum">
              <a:rPr lang="en-US" altLang="zh-CN"/>
              <a:t>‹#›</a:t>
            </a:fld>
            <a:endParaRPr lang="en-US" altLang="zh-CN">
              <a:cs typeface="+mn-cs"/>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ea typeface="宋体" panose="02010600030101010101" pitchFamily="2" charset="-122"/>
              </a:defRPr>
            </a:lvl1pPr>
          </a:lstStyle>
          <a:p>
            <a:pPr>
              <a:defRPr/>
            </a:pPr>
            <a:r>
              <a:rPr lang="en-US" altLang="zh-CN"/>
              <a:t>机器学习研究及最新进展</a:t>
            </a:r>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defRPr>
            </a:lvl1pPr>
          </a:lstStyle>
          <a:p>
            <a:pPr>
              <a:defRPr/>
            </a:pPr>
            <a:fld id="{89509A49-248C-4C3D-8F34-AB27557412F6}" type="datetime1">
              <a:rPr lang="zh-CN" altLang="en-US" smtClean="0"/>
              <a:t>2023/2/28</a:t>
            </a:fld>
            <a:endParaRPr lang="en-US" altLang="zh-CN"/>
          </a:p>
        </p:txBody>
      </p:sp>
      <p:sp>
        <p:nvSpPr>
          <p:cNvPr id="13316"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latin typeface="Arial" panose="020B0604020202020204" pitchFamily="34" charset="0"/>
                <a:cs typeface="+mn-ea"/>
              </a:defRPr>
            </a:lvl1pPr>
          </a:lstStyle>
          <a:p>
            <a:pPr>
              <a:defRPr/>
            </a:pPr>
            <a:fld id="{04BB2C8F-DF30-4528-BBF6-5C7B79E28FF6}" type="slidenum">
              <a:rPr lang="en-US" altLang="zh-CN"/>
              <a:t>‹#›</a:t>
            </a:fld>
            <a:endParaRPr lang="en-US" altLang="zh-CN">
              <a:cs typeface="+mn-cs"/>
            </a:endParaRPr>
          </a:p>
        </p:txBody>
      </p:sp>
    </p:spTree>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txBox="1">
            <a:spLocks noGrp="1"/>
          </p:cNvSpPr>
          <p:nvPr>
            <p:ph type="hdr" sz="quarter"/>
          </p:nvPr>
        </p:nvSpPr>
        <p:spPr>
          <a:xfrm>
            <a:off x="0" y="0"/>
            <a:ext cx="2971800" cy="457200"/>
          </a:xfrm>
          <a:prstGeom prst="rect">
            <a:avLst/>
          </a:prstGeom>
          <a:noFill/>
          <a:ln w="9525">
            <a:noFill/>
          </a:ln>
        </p:spPr>
        <p:txBody>
          <a:bodyPr vert="horz" wrap="square" lIns="91440" tIns="45720" rIns="91440" bIns="45720" anchor="t"/>
          <a:lstStyle/>
          <a:p>
            <a:pPr lvl="0">
              <a:buChar char="•"/>
            </a:pPr>
            <a:r>
              <a:rPr lang="en-US" altLang="zh-CN" sz="1200" dirty="0">
                <a:latin typeface="Arial" panose="020B0604020202020204" pitchFamily="34" charset="0"/>
              </a:rPr>
              <a:t>机器学习研究及最新进展</a:t>
            </a:r>
          </a:p>
        </p:txBody>
      </p:sp>
      <p:sp>
        <p:nvSpPr>
          <p:cNvPr id="6146" name="Rectangle 3"/>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lstStyle/>
          <a:p>
            <a:pPr lvl="0" algn="r">
              <a:buChar char="•"/>
            </a:pPr>
            <a:fld id="{BB962C8B-B14F-4D97-AF65-F5344CB8AC3E}" type="datetime1">
              <a:rPr lang="zh-CN" altLang="en-US" sz="1200" dirty="0">
                <a:latin typeface="Arial" panose="020B0604020202020204" pitchFamily="34" charset="0"/>
              </a:rPr>
              <a:t>2023/2/28</a:t>
            </a:fld>
            <a:endParaRPr lang="zh-CN" altLang="en-US" sz="1200" dirty="0">
              <a:latin typeface="Arial" panose="020B0604020202020204" pitchFamily="34" charset="0"/>
            </a:endParaRPr>
          </a:p>
        </p:txBody>
      </p:sp>
      <p:sp>
        <p:nvSpPr>
          <p:cNvPr id="614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buChar char="•"/>
            </a:pPr>
            <a:fld id="{9A0DB2DC-4C9A-4742-B13C-FB6460FD3503}" type="slidenum">
              <a:rPr lang="en-US" altLang="zh-CN" sz="1200" dirty="0">
                <a:latin typeface="Arial" panose="020B0604020202020204" pitchFamily="34" charset="0"/>
              </a:rPr>
              <a:t>1</a:t>
            </a:fld>
            <a:endParaRPr lang="en-US" altLang="zh-CN" sz="1200" dirty="0">
              <a:latin typeface="Arial" panose="020B0604020202020204" pitchFamily="34" charset="0"/>
            </a:endParaRPr>
          </a:p>
        </p:txBody>
      </p:sp>
      <p:sp>
        <p:nvSpPr>
          <p:cNvPr id="6148" name="Rectangle 2"/>
          <p:cNvSpPr>
            <a:spLocks noGrp="1" noRot="1" noChangeAspect="1" noTextEdit="1"/>
          </p:cNvSpPr>
          <p:nvPr>
            <p:ph type="sldImg"/>
          </p:nvPr>
        </p:nvSpPr>
        <p:spPr/>
      </p:sp>
      <p:sp>
        <p:nvSpPr>
          <p:cNvPr id="6149"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40277-2AFB-49CE-AF0D-E92FEC8FB014}" type="slidenum">
              <a:rPr lang="en-US" smtClean="0"/>
              <a:t>69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TextEdit="1"/>
          </p:cNvSpPr>
          <p:nvPr>
            <p:ph type="sldImg"/>
          </p:nvPr>
        </p:nvSpPr>
        <p:spPr/>
      </p:sp>
      <p:sp>
        <p:nvSpPr>
          <p:cNvPr id="95234" name="备注占位符 2"/>
          <p:cNvSpPr>
            <a:spLocks noGrp="1"/>
          </p:cNvSpPr>
          <p:nvPr>
            <p:ph type="body"/>
          </p:nvPr>
        </p:nvSpPr>
        <p:spPr/>
        <p:txBody>
          <a:bodyPr wrap="square" lIns="91440" tIns="45720" rIns="91440" bIns="45720" anchor="t"/>
          <a:lstStyle/>
          <a:p>
            <a:pPr lvl="0"/>
            <a:endParaRPr lang="zh-CN" altLang="en-US" dirty="0"/>
          </a:p>
        </p:txBody>
      </p:sp>
      <p:sp>
        <p:nvSpPr>
          <p:cNvPr id="952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buChar char="•"/>
            </a:pPr>
            <a:fld id="{9A0DB2DC-4C9A-4742-B13C-FB6460FD3503}" type="slidenum">
              <a:rPr lang="en-US" altLang="en-US" sz="1200" dirty="0">
                <a:latin typeface="Arial" panose="020B0604020202020204" pitchFamily="34" charset="0"/>
              </a:rPr>
              <a:t>73</a:t>
            </a:fld>
            <a:endParaRPr lang="en-US" altLang="en-US" sz="1200"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B7A18F6-3C00-4471-B68C-C97DEA256CEA}" type="datetime1">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2023/2/28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14:m>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t>79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解释一下</a:t>
            </a:r>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extLst>
      <p:ext uri="{BB962C8B-B14F-4D97-AF65-F5344CB8AC3E}">
        <p14:creationId xmlns:p14="http://schemas.microsoft.com/office/powerpoint/2010/main" val="106831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CB8E10-8958-4266-A9E1-B4EBE3B6BE72}" type="datetime1">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2023/2/28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extLst>
      <p:ext uri="{BB962C8B-B14F-4D97-AF65-F5344CB8AC3E}">
        <p14:creationId xmlns:p14="http://schemas.microsoft.com/office/powerpoint/2010/main" val="202268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extLst>
      <p:ext uri="{BB962C8B-B14F-4D97-AF65-F5344CB8AC3E}">
        <p14:creationId xmlns:p14="http://schemas.microsoft.com/office/powerpoint/2010/main" val="33454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CB8E10-8958-4266-A9E1-B4EBE3B6BE72}" type="datetime1">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2023/2/28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ChangeArrowheads="1" noTextEdit="1"/>
          </p:cNvSpPr>
          <p:nvPr>
            <p:ph type="sldImg" idx="4294967295"/>
          </p:nvPr>
        </p:nvSpPr>
        <p:spPr/>
      </p:sp>
      <p:sp>
        <p:nvSpPr>
          <p:cNvPr id="28675" name="文本占位符 2"/>
          <p:cNvSpPr>
            <a:spLocks noGrp="1" noChangeArrowheads="1"/>
          </p:cNvSpPr>
          <p:nvPr>
            <p:ph type="body" idx="4294967295"/>
          </p:nvPr>
        </p:nvSpPr>
        <p:spPr/>
        <p:txBody>
          <a:bodyPr/>
          <a:lstStyle/>
          <a:p>
            <a:endParaRPr lang="zh-CN" altLang="en-US"/>
          </a:p>
        </p:txBody>
      </p:sp>
      <p:sp>
        <p:nvSpPr>
          <p:cNvPr id="2867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Garamond" panose="02020404030301010803" pitchFamily="18" charset="0"/>
                <a:ea typeface="宋体" panose="02010600030101010101" pitchFamily="2" charset="-122"/>
              </a:defRPr>
            </a:lvl1pPr>
            <a:lvl2pPr marL="742950" indent="-285750">
              <a:defRPr sz="2800">
                <a:solidFill>
                  <a:schemeClr val="tx1"/>
                </a:solidFill>
                <a:latin typeface="Garamond" panose="02020404030301010803" pitchFamily="18" charset="0"/>
                <a:ea typeface="宋体" panose="02010600030101010101" pitchFamily="2" charset="-122"/>
              </a:defRPr>
            </a:lvl2pPr>
            <a:lvl3pPr marL="1143000" indent="-228600">
              <a:defRPr sz="2800">
                <a:solidFill>
                  <a:schemeClr val="tx1"/>
                </a:solidFill>
                <a:latin typeface="Garamond" panose="02020404030301010803" pitchFamily="18" charset="0"/>
                <a:ea typeface="宋体" panose="02010600030101010101" pitchFamily="2" charset="-122"/>
              </a:defRPr>
            </a:lvl3pPr>
            <a:lvl4pPr marL="1600200" indent="-228600">
              <a:defRPr sz="2800">
                <a:solidFill>
                  <a:schemeClr val="tx1"/>
                </a:solidFill>
                <a:latin typeface="Garamond" panose="02020404030301010803" pitchFamily="18" charset="0"/>
                <a:ea typeface="宋体" panose="02010600030101010101" pitchFamily="2" charset="-122"/>
              </a:defRPr>
            </a:lvl4pPr>
            <a:lvl5pPr marL="2057400" indent="-228600">
              <a:defRPr sz="28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Garamond" panose="02020404030301010803" pitchFamily="18" charset="0"/>
                <a:ea typeface="宋体" panose="02010600030101010101" pitchFamily="2" charset="-122"/>
              </a:defRPr>
            </a:lvl9pPr>
          </a:lstStyle>
          <a:p>
            <a:fld id="{B32FCFA9-0AB9-4B8F-9F0D-4D6FF51BC5C5}" type="datetime1">
              <a:rPr lang="zh-CN" altLang="en-US" sz="1200" smtClean="0">
                <a:latin typeface="Arial" panose="020B0604020202020204" pitchFamily="34" charset="0"/>
                <a:sym typeface="+mn-ea"/>
              </a:rPr>
              <a:t>2023/2/28</a:t>
            </a:fld>
            <a:endParaRPr lang="en-US" altLang="zh-CN" sz="1200">
              <a:latin typeface="Arial" panose="020B0604020202020204" pitchFamily="34" charset="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txBox="1">
            <a:spLocks noGrp="1"/>
          </p:cNvSpPr>
          <p:nvPr>
            <p:ph type="hdr" sz="quarter"/>
          </p:nvPr>
        </p:nvSpPr>
        <p:spPr>
          <a:xfrm>
            <a:off x="0" y="0"/>
            <a:ext cx="2971800" cy="457200"/>
          </a:xfrm>
          <a:prstGeom prst="rect">
            <a:avLst/>
          </a:prstGeom>
          <a:noFill/>
          <a:ln w="9525">
            <a:noFill/>
          </a:ln>
        </p:spPr>
        <p:txBody>
          <a:bodyPr vert="horz" wrap="square" lIns="91440" tIns="45720" rIns="91440" bIns="45720" anchor="t"/>
          <a:lstStyle/>
          <a:p>
            <a:pPr lvl="0">
              <a:buChar char="•"/>
            </a:pPr>
            <a:r>
              <a:rPr lang="en-US" altLang="zh-CN" sz="1200" dirty="0">
                <a:latin typeface="Arial" panose="020B0604020202020204" pitchFamily="34" charset="0"/>
              </a:rPr>
              <a:t>机器学习研究及最新进展</a:t>
            </a:r>
          </a:p>
        </p:txBody>
      </p:sp>
      <p:sp>
        <p:nvSpPr>
          <p:cNvPr id="22530" name="Rectangle 3"/>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lstStyle/>
          <a:p>
            <a:pPr lvl="0" algn="r">
              <a:buChar char="•"/>
            </a:pPr>
            <a:fld id="{BB962C8B-B14F-4D97-AF65-F5344CB8AC3E}" type="datetime1">
              <a:rPr lang="zh-CN" altLang="en-US" sz="1200" dirty="0">
                <a:latin typeface="Arial" panose="020B0604020202020204" pitchFamily="34" charset="0"/>
              </a:rPr>
              <a:t>2023/2/28</a:t>
            </a:fld>
            <a:endParaRPr lang="zh-CN" altLang="en-US" sz="1200" dirty="0">
              <a:latin typeface="Arial" panose="020B0604020202020204" pitchFamily="34" charset="0"/>
            </a:endParaRPr>
          </a:p>
        </p:txBody>
      </p:sp>
      <p:sp>
        <p:nvSpPr>
          <p:cNvPr id="2253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buChar char="•"/>
            </a:pPr>
            <a:fld id="{9A0DB2DC-4C9A-4742-B13C-FB6460FD3503}" type="slidenum">
              <a:rPr lang="en-US" altLang="zh-CN" sz="1200" dirty="0">
                <a:latin typeface="Arial" panose="020B0604020202020204" pitchFamily="34" charset="0"/>
              </a:rPr>
              <a:t>16</a:t>
            </a:fld>
            <a:endParaRPr lang="en-US" altLang="zh-CN" sz="1200" dirty="0">
              <a:latin typeface="Arial" panose="020B0604020202020204" pitchFamily="34" charset="0"/>
            </a:endParaRPr>
          </a:p>
        </p:txBody>
      </p:sp>
      <p:sp>
        <p:nvSpPr>
          <p:cNvPr id="22532" name="Rectangle 2"/>
          <p:cNvSpPr>
            <a:spLocks noGrp="1" noRot="1" noChangeAspect="1" noTextEdit="1"/>
          </p:cNvSpPr>
          <p:nvPr>
            <p:ph type="sldImg"/>
          </p:nvPr>
        </p:nvSpPr>
        <p:spPr/>
      </p:sp>
      <p:sp>
        <p:nvSpPr>
          <p:cNvPr id="22533"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a:xfrm>
            <a:off x="685801" y="4343401"/>
            <a:ext cx="5486400" cy="4114800"/>
          </a:xfrm>
          <a:noFill/>
        </p:spPr>
        <p:txBody>
          <a:bodyPr/>
          <a:lstStyle/>
          <a:p>
            <a:endParaRPr lang="zh-CN" altLang="en-US" dirty="0"/>
          </a:p>
        </p:txBody>
      </p:sp>
      <p:sp>
        <p:nvSpPr>
          <p:cNvPr id="14340" name="日期占位符 3"/>
          <p:cNvSpPr>
            <a:spLocks noGrp="1"/>
          </p:cNvSpPr>
          <p:nvPr>
            <p:ph type="dt" sz="quarter" idx="1"/>
          </p:nvPr>
        </p:nvSpPr>
        <p:spPr>
          <a:noFill/>
        </p:spPr>
        <p:txBody>
          <a:bodyPr/>
          <a:lstStyle/>
          <a:p>
            <a:fld id="{D3C635B1-C799-4D51-B192-35BB00DD9A10}" type="datetime1">
              <a:rPr lang="zh-CN" altLang="en-US" smtClean="0"/>
              <a:t>2023/2/28</a:t>
            </a:fld>
            <a:endParaRPr lang="en-US" altLang="zh-CN"/>
          </a:p>
        </p:txBody>
      </p:sp>
      <p:sp>
        <p:nvSpPr>
          <p:cNvPr id="14341" name="灯片编号占位符 4"/>
          <p:cNvSpPr>
            <a:spLocks noGrp="1"/>
          </p:cNvSpPr>
          <p:nvPr>
            <p:ph type="sldNum" sz="quarter" idx="5"/>
          </p:nvPr>
        </p:nvSpPr>
        <p:spPr>
          <a:noFill/>
        </p:spPr>
        <p:txBody>
          <a:bodyPr/>
          <a:lstStyle/>
          <a:p>
            <a:fld id="{5BEDB053-6A67-4E43-A5DC-26FBCD30E182}" type="slidenum">
              <a:rPr lang="zh-CN" altLang="en-US"/>
              <a:t>31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C5FE9F5-DBD2-466C-8813-98FAF53B7DAA}" type="slidenum">
              <a:rPr lang="en-US" altLang="zh-CN" smtClean="0"/>
              <a:t>42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r>
              <a:rPr lang="en-US" altLang="zh-CN"/>
              <a:t>GAN</a:t>
            </a:r>
            <a:r>
              <a:rPr lang="zh-CN" altLang="en-US"/>
              <a:t>：生成器(Generative Model)和判别器(Discriminative Model)之间互相博弈、学习产生好的输出。</a:t>
            </a:r>
          </a:p>
          <a:p>
            <a:endParaRPr lang="zh-CN" altLang="en-US"/>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a:t>
            </a:r>
            <a:endParaRPr lang="zh-CN" altLang="en-US" dirty="0"/>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extLst>
      <p:ext uri="{BB962C8B-B14F-4D97-AF65-F5344CB8AC3E}">
        <p14:creationId xmlns:p14="http://schemas.microsoft.com/office/powerpoint/2010/main" val="390533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a:t>
            </a:r>
            <a:br>
              <a:rPr lang="en-US" altLang="zh-CN" dirty="0"/>
            </a:br>
            <a:r>
              <a:rPr lang="zh-CN" altLang="en-US" dirty="0"/>
              <a:t>优学派电子词典</a:t>
            </a:r>
          </a:p>
        </p:txBody>
      </p:sp>
      <p:sp>
        <p:nvSpPr>
          <p:cNvPr id="4" name="日期占位符 3"/>
          <p:cNvSpPr>
            <a:spLocks noGrp="1"/>
          </p:cNvSpPr>
          <p:nvPr>
            <p:ph type="dt" idx="1"/>
          </p:nvPr>
        </p:nvSpPr>
        <p:spPr/>
        <p:txBody>
          <a:bodyPr/>
          <a:lstStyle/>
          <a:p>
            <a:pPr>
              <a:defRPr/>
            </a:pPr>
            <a:fld id="{89509A49-248C-4C3D-8F34-AB27557412F6}" type="datetime1">
              <a:rPr lang="zh-CN" altLang="en-US" smtClean="0"/>
              <a:t>2023/2/28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1124CA1A-E614-49E4-84A1-2C176A03862D}" type="datetime1">
              <a:rPr lang="zh-CN" altLang="en-US" smtClean="0"/>
              <a:t>2023/2/28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8E893B2-623A-4AAA-B59F-C0AF840EF166}"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2CE167EE-CFE4-498F-86AA-75B897141C27}" type="datetime1">
              <a:rPr lang="zh-CN" altLang="en-US" smtClean="0"/>
              <a:t>2023/2/28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F54753B-4AB8-488B-A6F2-6A663A3AFFF3}"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5E6ECA8A-1E0A-4716-A75C-7799BF6EB8BD}" type="datetime1">
              <a:rPr lang="zh-CN" altLang="en-US" smtClean="0"/>
              <a:t>2023/2/28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DF39E6A-C4B3-4754-AB51-CAF9893E5221}"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fld id="{AD29D255-D4E5-463A-864C-D4B002EC873F}" type="datetime1">
              <a:rPr lang="zh-CN" altLang="en-US" smtClean="0"/>
              <a:t>2023/2/28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E116B98-1FBF-4184-9B51-DC29ABEA845F}"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E11BCF6-4283-4647-AEBA-ACD414480716}" type="datetime1">
              <a:rPr lang="zh-CN" altLang="en-US" smtClean="0"/>
              <a:t>2023/2/28</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8E2430A-04E3-4DB4-9F4C-DB26D4470FEA}"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fld id="{D78CE997-C6C7-444E-9A10-1F80F3AC3381}" type="datetime1">
              <a:rPr lang="zh-CN" altLang="en-US" smtClean="0"/>
              <a:t>2023/2/28</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E43F8DB7-436B-47EF-AEB8-CCC7FBD3CCA3}"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fld id="{38F8B7EF-C4BD-4396-9BEE-297870091F41}" type="datetime1">
              <a:rPr lang="zh-CN" altLang="en-US" smtClean="0"/>
              <a:t>2023/2/28</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4E2F025F-A329-4B5B-B005-4CF022E5671A}"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BE268-4E8E-431D-BDCB-5BF48300C179}" type="datetime1">
              <a:rPr lang="zh-CN" altLang="en-US" smtClean="0"/>
              <a:t>2023/2/28</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C73617EC-4F94-473B-A8F0-89CD589165C7}"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9189015-EC78-4C44-9465-AF163040245B}" type="datetime1">
              <a:rPr lang="zh-CN" altLang="en-US" smtClean="0"/>
              <a:t>2023/2/28</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8F394D01-B3BC-4D8B-BC45-48726ED54FFD}"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0733187-EEF6-4006-9E2E-35FD9E82D9C0}" type="datetime1">
              <a:rPr lang="zh-CN" altLang="en-US" smtClean="0"/>
              <a:t>2023/2/28</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0DC3857-76F4-4F9F-92EF-2B59D5B969BA}"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6A4A356-F0BD-4AAB-A91E-1DEEC247052E}" type="datetime1">
              <a:rPr lang="zh-CN" altLang="en-US" smtClean="0"/>
              <a:t>2023/2/28</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41FBA35-809E-49DF-BCE4-67D74B82F93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ea typeface="宋体" panose="02010600030101010101" pitchFamily="2" charset="-122"/>
              </a:defRPr>
            </a:lvl1pPr>
          </a:lstStyle>
          <a:p>
            <a:pPr>
              <a:defRPr/>
            </a:pPr>
            <a:fld id="{D1AA8572-8514-456E-8CF1-8FB847A15140}" type="datetime1">
              <a:rPr lang="zh-CN" altLang="en-US" smtClean="0"/>
              <a:t>2023/2/28</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noProof="1">
                <a:solidFill>
                  <a:srgbClr val="898989"/>
                </a:solidFill>
                <a:cs typeface="+mn-ea"/>
              </a:defRPr>
            </a:lvl1pPr>
          </a:lstStyle>
          <a:p>
            <a:pPr>
              <a:defRPr/>
            </a:pPr>
            <a:fld id="{7E2A95AE-7914-42EE-9882-A04FA0FA55AB}" type="slidenum">
              <a:rPr lang="en-US" altLang="zh-CN"/>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udy.163.com/course/courseMain.htm?courseId=100457002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bilibili.com/video/av36760800?from=search&amp;seid=18057323753895497591" TargetMode="External"/><Relationship Id="rId5" Type="http://schemas.openxmlformats.org/officeDocument/2006/relationships/hyperlink" Target="https://www.bilibili.com/video/av12463015?from=search&amp;seid=13685429168514529083" TargetMode="External"/><Relationship Id="rId4" Type="http://schemas.openxmlformats.org/officeDocument/2006/relationships/hyperlink" Target="https://www.bilibili.com/video/BV164411b7dx"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tags" Target="../tags/tag21.xml"/><Relationship Id="rId1" Type="http://schemas.openxmlformats.org/officeDocument/2006/relationships/vmlDrawing" Target="../drawings/vmlDrawing1.vml"/><Relationship Id="rId6" Type="http://schemas.openxmlformats.org/officeDocument/2006/relationships/image" Target="../media/image118.wmf"/><Relationship Id="rId5" Type="http://schemas.openxmlformats.org/officeDocument/2006/relationships/oleObject" Target="../embeddings/oleObject1.bin"/><Relationship Id="rId10" Type="http://schemas.openxmlformats.org/officeDocument/2006/relationships/image" Target="../media/image121.png"/><Relationship Id="rId4" Type="http://schemas.openxmlformats.org/officeDocument/2006/relationships/notesSlide" Target="../notesSlides/notesSlide17.xml"/><Relationship Id="rId9"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jmlr.or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jc.ict.ac.cn/wltg/new/submit/index.asp" TargetMode="External"/><Relationship Id="rId2" Type="http://schemas.openxmlformats.org/officeDocument/2006/relationships/hyperlink" Target="https://www.acm.org/publications/proceedings-templa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qliu@uestc.edu.cn" TargetMode="External"/><Relationship Id="rId2" Type="http://schemas.openxmlformats.org/officeDocument/2006/relationships/hyperlink" Target="mailto:zhongxiuqin@uestc.edu.cn" TargetMode="Externa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mailto:yulong@std.uestc.edu.cn" TargetMode="Externa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tif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jpe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58.GIF"/><Relationship Id="rId4" Type="http://schemas.openxmlformats.org/officeDocument/2006/relationships/image" Target="../media/image57.GI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3" Type="http://schemas.openxmlformats.org/officeDocument/2006/relationships/image" Target="../media/image66.webp"/><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www.jianshu.com/p/53596871cc40"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hyperlink" Target="https://zhuanlan.zhihu.com/p/508053361" TargetMode="External"/><Relationship Id="rId4" Type="http://schemas.openxmlformats.org/officeDocument/2006/relationships/image" Target="../media/image67.webp"/></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eg"/></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moss.fastnlp.top/#/"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slideLayout" Target="../slideLayouts/slideLayout2.xml"/><Relationship Id="rId7" Type="http://schemas.openxmlformats.org/officeDocument/2006/relationships/image" Target="../media/image11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notesSlide" Target="../notesSlides/notesSlide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ctrTitle"/>
          </p:nvPr>
        </p:nvSpPr>
        <p:spPr>
          <a:xfrm>
            <a:off x="611188" y="1773238"/>
            <a:ext cx="8001000" cy="2054225"/>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rgbClr val="0432FF"/>
                </a:solidFill>
                <a:effectLst/>
                <a:uLnTx/>
                <a:uFillTx/>
                <a:latin typeface="+mj-ea"/>
                <a:ea typeface="+mj-ea"/>
                <a:cs typeface="+mj-cs"/>
              </a:rPr>
              <a:t>机器学习 </a:t>
            </a:r>
            <a:r>
              <a:rPr kumimoji="0" lang="en-US" altLang="zh-CN" sz="4800" b="1" i="0" u="none" strike="noStrike" kern="1200" cap="none" spc="0" normalizeH="0" baseline="0" noProof="0" dirty="0">
                <a:ln>
                  <a:noFill/>
                </a:ln>
                <a:solidFill>
                  <a:srgbClr val="0432FF"/>
                </a:solidFill>
                <a:effectLst/>
                <a:uLnTx/>
                <a:uFillTx/>
                <a:latin typeface="+mj-ea"/>
                <a:ea typeface="+mj-ea"/>
                <a:cs typeface="+mj-cs"/>
              </a:rPr>
              <a:t>Machine Learning</a:t>
            </a:r>
            <a:endParaRPr kumimoji="0" lang="zh-CN" altLang="en-US" sz="4400" b="1" i="0" u="none" strike="noStrike" kern="1200" cap="none" spc="0" normalizeH="0" baseline="0" noProof="0" dirty="0">
              <a:ln>
                <a:noFill/>
              </a:ln>
              <a:solidFill>
                <a:srgbClr val="0432FF"/>
              </a:solidFill>
              <a:effectLst/>
              <a:uLnTx/>
              <a:uFillTx/>
              <a:latin typeface="+mj-ea"/>
              <a:ea typeface="+mj-ea"/>
              <a:cs typeface="+mj-cs"/>
            </a:endParaRPr>
          </a:p>
        </p:txBody>
      </p:sp>
      <p:sp>
        <p:nvSpPr>
          <p:cNvPr id="5122"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dirty="0">
                <a:solidFill>
                  <a:srgbClr val="898989"/>
                </a:solidFill>
              </a:rPr>
              <a:t>1</a:t>
            </a:fld>
            <a:endParaRPr lang="en-US" altLang="zh-CN" sz="1200" b="1" dirty="0">
              <a:solidFill>
                <a:srgbClr val="898989"/>
              </a:solidFill>
            </a:endParaRPr>
          </a:p>
        </p:txBody>
      </p:sp>
      <p:sp>
        <p:nvSpPr>
          <p:cNvPr id="5123" name="副标题 5"/>
          <p:cNvSpPr>
            <a:spLocks noGrp="1"/>
          </p:cNvSpPr>
          <p:nvPr/>
        </p:nvSpPr>
        <p:spPr>
          <a:xfrm>
            <a:off x="1476375" y="3933825"/>
            <a:ext cx="6400800" cy="1752600"/>
          </a:xfrm>
          <a:prstGeom prst="rect">
            <a:avLst/>
          </a:prstGeom>
          <a:noFill/>
          <a:ln w="9525">
            <a:noFill/>
          </a:ln>
        </p:spPr>
        <p:txBody>
          <a:bodyPr anchor="t"/>
          <a:lstStyle/>
          <a:p>
            <a:pPr algn="ctr" defTabSz="457200">
              <a:lnSpc>
                <a:spcPct val="150000"/>
              </a:lnSpc>
            </a:pPr>
            <a:r>
              <a:rPr lang="zh-CN" altLang="en-US" sz="3200" b="1" dirty="0">
                <a:latin typeface="Calibri" panose="020F0502020204030204" pitchFamily="34" charset="0"/>
                <a:ea typeface="宋体" panose="02010600030101010101" pitchFamily="2" charset="-122"/>
              </a:rPr>
              <a:t>钟秀琴</a:t>
            </a:r>
            <a:r>
              <a:rPr lang="zh-CN" altLang="en-US" sz="3200" b="1" dirty="0">
                <a:latin typeface="Calibri" panose="020F0502020204030204" pitchFamily="34" charset="0"/>
              </a:rPr>
              <a:t>、刘峤</a:t>
            </a:r>
            <a:endParaRPr lang="en-US" altLang="zh-CN" sz="3200" b="1" dirty="0">
              <a:latin typeface="Calibri" panose="020F0502020204030204" pitchFamily="34" charset="0"/>
              <a:ea typeface="宋体" panose="02010600030101010101" pitchFamily="2" charset="-122"/>
            </a:endParaRPr>
          </a:p>
          <a:p>
            <a:pPr algn="ctr" defTabSz="457200">
              <a:lnSpc>
                <a:spcPct val="150000"/>
              </a:lnSpc>
            </a:pPr>
            <a:r>
              <a:rPr lang="zh-CN" altLang="en-US" sz="3200" b="1" dirty="0">
                <a:latin typeface="Calibri" panose="020F0502020204030204" pitchFamily="34" charset="0"/>
                <a:ea typeface="宋体" panose="02010600030101010101" pitchFamily="2" charset="-122"/>
              </a:rPr>
              <a:t>电子科技大学 计算机学院</a:t>
            </a:r>
          </a:p>
        </p:txBody>
      </p:sp>
      <p:sp>
        <p:nvSpPr>
          <p:cNvPr id="5124" name="TextBox 8"/>
          <p:cNvSpPr txBox="1"/>
          <p:nvPr/>
        </p:nvSpPr>
        <p:spPr>
          <a:xfrm>
            <a:off x="4041775" y="6165850"/>
            <a:ext cx="1478290" cy="400110"/>
          </a:xfrm>
          <a:prstGeom prst="rect">
            <a:avLst/>
          </a:prstGeom>
          <a:noFill/>
          <a:ln w="9525">
            <a:noFill/>
          </a:ln>
        </p:spPr>
        <p:txBody>
          <a:bodyPr wrap="none" anchor="t">
            <a:spAutoFit/>
          </a:bodyPr>
          <a:lstStyle/>
          <a:p>
            <a:r>
              <a:rPr lang="en-US" altLang="zh-CN" sz="2000" b="1" dirty="0">
                <a:solidFill>
                  <a:srgbClr val="0432FF"/>
                </a:solidFill>
                <a:latin typeface="楷体" panose="02010609060101010101" pitchFamily="49" charset="-122"/>
                <a:ea typeface="楷体" panose="02010609060101010101" pitchFamily="49" charset="-122"/>
              </a:rPr>
              <a:t>2023</a:t>
            </a:r>
            <a:r>
              <a:rPr lang="zh-CN" altLang="en-US" sz="2000" b="1" dirty="0">
                <a:solidFill>
                  <a:srgbClr val="0432FF"/>
                </a:solidFill>
                <a:latin typeface="楷体" panose="02010609060101010101" pitchFamily="49" charset="-122"/>
                <a:ea typeface="楷体" panose="02010609060101010101" pitchFamily="49" charset="-122"/>
              </a:rPr>
              <a:t>年春季</a:t>
            </a:r>
          </a:p>
        </p:txBody>
      </p:sp>
      <p:sp>
        <p:nvSpPr>
          <p:cNvPr id="5125" name="TextBox 5"/>
          <p:cNvSpPr txBox="1"/>
          <p:nvPr/>
        </p:nvSpPr>
        <p:spPr>
          <a:xfrm>
            <a:off x="95250" y="5548313"/>
            <a:ext cx="3905246" cy="1323439"/>
          </a:xfrm>
          <a:prstGeom prst="rect">
            <a:avLst/>
          </a:prstGeom>
          <a:noFill/>
          <a:ln w="9525">
            <a:noFill/>
          </a:ln>
        </p:spPr>
        <p:txBody>
          <a:bodyPr wrap="square" anchor="t">
            <a:spAutoFit/>
          </a:bodyPr>
          <a:lstStyle/>
          <a:p>
            <a:r>
              <a:rPr lang="en-US" altLang="zh-CN" sz="1600" b="1" i="1" dirty="0">
                <a:latin typeface="Times New Roman" panose="02020603050405020304" pitchFamily="18" charset="0"/>
                <a:ea typeface="宋体" panose="02010600030101010101" pitchFamily="2" charset="-122"/>
              </a:rPr>
              <a:t>Thanks to C. Bishop, </a:t>
            </a:r>
            <a:r>
              <a:rPr lang="en-US" altLang="zh-CN" sz="1600" b="1" i="1" dirty="0" err="1">
                <a:latin typeface="Times New Roman" panose="02020603050405020304" pitchFamily="18" charset="0"/>
              </a:rPr>
              <a:t>Hsuan-Tien</a:t>
            </a:r>
            <a:r>
              <a:rPr lang="en-US" altLang="zh-CN" sz="1600" b="1" i="1" dirty="0">
                <a:latin typeface="Times New Roman" panose="02020603050405020304" pitchFamily="18" charset="0"/>
              </a:rPr>
              <a:t> Lin, Tom </a:t>
            </a:r>
            <a:r>
              <a:rPr lang="en-US" altLang="zh-CN" sz="1600" b="1" i="1" dirty="0">
                <a:latin typeface="Times New Roman" panose="02020603050405020304" pitchFamily="18" charset="0"/>
                <a:ea typeface="宋体" panose="02010600030101010101" pitchFamily="2" charset="-122"/>
              </a:rPr>
              <a:t>Mitchell, Andrew Ng, Ben Taskar, Carlos </a:t>
            </a:r>
            <a:r>
              <a:rPr lang="en-US" altLang="zh-CN" sz="1600" b="1" i="1" dirty="0" err="1">
                <a:latin typeface="Times New Roman" panose="02020603050405020304" pitchFamily="18" charset="0"/>
                <a:ea typeface="宋体" panose="02010600030101010101" pitchFamily="2" charset="-122"/>
              </a:rPr>
              <a:t>uestrin</a:t>
            </a:r>
            <a:r>
              <a:rPr lang="en-US" altLang="zh-CN" sz="1600" b="1" i="1" dirty="0">
                <a:latin typeface="Times New Roman" panose="02020603050405020304" pitchFamily="18" charset="0"/>
                <a:ea typeface="宋体" panose="02010600030101010101" pitchFamily="2" charset="-122"/>
              </a:rPr>
              <a:t>, Eric Xing, </a:t>
            </a:r>
            <a:r>
              <a:rPr lang="en-US" altLang="zh-CN" sz="1600" b="1" i="1" dirty="0" err="1">
                <a:latin typeface="Times New Roman" panose="02020603050405020304" pitchFamily="18" charset="0"/>
                <a:ea typeface="宋体" panose="02010600030101010101" pitchFamily="2" charset="-122"/>
              </a:rPr>
              <a:t>Xipeng</a:t>
            </a:r>
            <a:r>
              <a:rPr lang="en-US" altLang="zh-CN" sz="1600" b="1" i="1" dirty="0">
                <a:latin typeface="Times New Roman" panose="02020603050405020304" pitchFamily="18" charset="0"/>
                <a:ea typeface="宋体" panose="02010600030101010101" pitchFamily="2" charset="-122"/>
              </a:rPr>
              <a:t> </a:t>
            </a:r>
            <a:r>
              <a:rPr lang="en-US" altLang="zh-CN" sz="1600" b="1" i="1" dirty="0" err="1">
                <a:latin typeface="Times New Roman" panose="02020603050405020304" pitchFamily="18" charset="0"/>
                <a:ea typeface="宋体" panose="02010600030101010101" pitchFamily="2" charset="-122"/>
              </a:rPr>
              <a:t>Qiu</a:t>
            </a:r>
            <a:r>
              <a:rPr lang="en-US" altLang="zh-CN" sz="1600" b="1" i="1" dirty="0">
                <a:latin typeface="Times New Roman" panose="02020603050405020304" pitchFamily="18" charset="0"/>
                <a:ea typeface="宋体" panose="02010600030101010101" pitchFamily="2" charset="-122"/>
              </a:rPr>
              <a:t>, </a:t>
            </a:r>
            <a:r>
              <a:rPr lang="en-US" altLang="zh-CN" sz="1600" b="1" i="1" dirty="0" err="1">
                <a:latin typeface="Times New Roman" panose="02020603050405020304" pitchFamily="18" charset="0"/>
                <a:ea typeface="宋体" panose="02010600030101010101" pitchFamily="2" charset="-122"/>
              </a:rPr>
              <a:t>Zhihua</a:t>
            </a:r>
            <a:r>
              <a:rPr lang="en-US" altLang="zh-CN" sz="1600" b="1" i="1" dirty="0">
                <a:latin typeface="Times New Roman" panose="02020603050405020304" pitchFamily="18" charset="0"/>
                <a:ea typeface="宋体" panose="02010600030101010101" pitchFamily="2" charset="-122"/>
              </a:rPr>
              <a:t> Zhou, Hang Li and David Sontag  for slides &amp; teaching material.</a:t>
            </a:r>
            <a:endParaRPr lang="zh-CN" altLang="en-US" sz="1600" b="1" i="1"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p:cNvSpPr>
          <p:nvPr>
            <p:ph type="title"/>
          </p:nvPr>
        </p:nvSpPr>
        <p:spPr/>
        <p:txBody>
          <a:bodyPr vert="horz" wrap="square" lIns="91440" tIns="45720" rIns="91440" bIns="45720" anchor="ctr"/>
          <a:lstStyle/>
          <a:p>
            <a:r>
              <a:rPr lang="zh-CN" altLang="en-US" b="1" dirty="0"/>
              <a:t>参考在线视频</a:t>
            </a:r>
          </a:p>
        </p:txBody>
      </p:sp>
      <p:sp>
        <p:nvSpPr>
          <p:cNvPr id="12290" name="内容占位符 2"/>
          <p:cNvSpPr>
            <a:spLocks noGrp="1"/>
          </p:cNvSpPr>
          <p:nvPr>
            <p:ph idx="1"/>
          </p:nvPr>
        </p:nvSpPr>
        <p:spPr>
          <a:xfrm>
            <a:off x="457200" y="1052513"/>
            <a:ext cx="8229600" cy="4525962"/>
          </a:xfrm>
        </p:spPr>
        <p:txBody>
          <a:bodyPr vert="horz" wrap="square" lIns="91440" tIns="45720" rIns="91440" bIns="45720" anchor="t"/>
          <a:lstStyle/>
          <a:p>
            <a:endParaRPr lang="en-US" altLang="zh-CN" sz="2800" b="1" dirty="0">
              <a:latin typeface="Times New Roman" panose="02020603050405020304" pitchFamily="18" charset="0"/>
              <a:hlinkClick r:id="rId3"/>
            </a:endParaRPr>
          </a:p>
          <a:p>
            <a:r>
              <a:rPr lang="en-US" altLang="zh-CN" sz="2800" b="1" dirty="0">
                <a:latin typeface="Times New Roman" panose="02020603050405020304" pitchFamily="18" charset="0"/>
                <a:hlinkClick r:id="rId4"/>
              </a:rPr>
              <a:t>https://www.bilibili.com/video/BV164411b7dx</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吴恩达（中英字幕）</a:t>
            </a:r>
            <a:endParaRPr lang="en-US" altLang="zh-CN" sz="2800" b="1" dirty="0">
              <a:latin typeface="Times New Roman" panose="02020603050405020304" pitchFamily="18" charset="0"/>
            </a:endParaRPr>
          </a:p>
          <a:p>
            <a:endParaRPr lang="en-US" altLang="zh-CN" sz="2800" b="1" dirty="0">
              <a:latin typeface="Times New Roman" panose="02020603050405020304" pitchFamily="18" charset="0"/>
            </a:endParaRPr>
          </a:p>
          <a:p>
            <a:r>
              <a:rPr lang="en-US" altLang="zh-CN" sz="2800" b="1" dirty="0">
                <a:hlinkClick r:id="rId5"/>
              </a:rPr>
              <a:t>https://www.bilibili.com/video/av12463015?from=search&amp;seid=13685429168514529083</a:t>
            </a:r>
            <a:r>
              <a:rPr lang="en-US" altLang="zh-CN" sz="2800" b="1" dirty="0"/>
              <a:t> </a:t>
            </a:r>
            <a:r>
              <a:rPr lang="zh-CN" altLang="en-US" sz="2800" b="1" dirty="0"/>
              <a:t>林轩田《机器学习基石》</a:t>
            </a:r>
          </a:p>
          <a:p>
            <a:endParaRPr lang="en-US" altLang="zh-CN" sz="2800" b="1" dirty="0">
              <a:latin typeface="Times New Roman" panose="02020603050405020304" pitchFamily="18" charset="0"/>
            </a:endParaRPr>
          </a:p>
          <a:p>
            <a:r>
              <a:rPr lang="en-US" altLang="zh-CN" sz="2800" b="1" dirty="0">
                <a:latin typeface="Times New Roman" panose="02020603050405020304" pitchFamily="18" charset="0"/>
                <a:hlinkClick r:id="rId6"/>
              </a:rPr>
              <a:t>https://www.bilibili.com/video/av36760800?from=search&amp;seid=18057323753895497591</a:t>
            </a:r>
            <a:r>
              <a:rPr lang="en-US" altLang="zh-CN" sz="2800" b="1" dirty="0">
                <a:latin typeface="Times New Roman" panose="02020603050405020304" pitchFamily="18" charset="0"/>
              </a:rPr>
              <a:t> </a:t>
            </a:r>
            <a:r>
              <a:rPr lang="zh-CN" altLang="en-US" sz="2800" b="1" dirty="0"/>
              <a:t>林轩田《机器学习技法》</a:t>
            </a:r>
          </a:p>
          <a:p>
            <a:pPr>
              <a:buNone/>
            </a:pPr>
            <a:endParaRPr lang="en-US" altLang="zh-CN" sz="2800" b="1" dirty="0">
              <a:latin typeface="Times New Roman" panose="02020603050405020304" pitchFamily="18" charset="0"/>
            </a:endParaRPr>
          </a:p>
        </p:txBody>
      </p:sp>
      <p:sp>
        <p:nvSpPr>
          <p:cNvPr id="12291"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smtClean="0">
                <a:solidFill>
                  <a:srgbClr val="898989"/>
                </a:solidFill>
              </a:rPr>
              <a:t>10</a:t>
            </a:fld>
            <a:endParaRPr lang="en-US" altLang="zh-CN" sz="1200" b="1" dirty="0">
              <a:solidFill>
                <a:srgbClr val="898989"/>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274955"/>
            <a:ext cx="8432800" cy="1143000"/>
          </a:xfrm>
        </p:spPr>
        <p:txBody>
          <a:bodyPr/>
          <a:lstStyle/>
          <a:p>
            <a:r>
              <a:rPr lang="zh-CN" altLang="en-US" b="1" dirty="0"/>
              <a:t>不同阶数的多项式的系数</a:t>
            </a:r>
            <a:r>
              <a:rPr lang="en-US" altLang="zh-CN" b="1" i="1" dirty="0"/>
              <a:t>w</a:t>
            </a:r>
            <a:r>
              <a:rPr lang="zh-CN" altLang="en-US" b="1" i="1" baseline="30000" dirty="0"/>
              <a:t>∗</a:t>
            </a:r>
            <a:r>
              <a:rPr lang="zh-CN" altLang="en-US" b="1" dirty="0"/>
              <a:t>的值 </a:t>
            </a:r>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100</a:t>
            </a:fld>
            <a:endParaRPr lang="en-US" altLang="zh-CN" strike="noStrike" noProof="1">
              <a:latin typeface="Garamond" panose="02020404030301010803" pitchFamily="18" charset="0"/>
            </a:endParaRPr>
          </a:p>
        </p:txBody>
      </p:sp>
      <p:sp>
        <p:nvSpPr>
          <p:cNvPr id="6" name="矩形 5"/>
          <p:cNvSpPr/>
          <p:nvPr/>
        </p:nvSpPr>
        <p:spPr>
          <a:xfrm>
            <a:off x="642910" y="5715016"/>
            <a:ext cx="7786742" cy="523220"/>
          </a:xfrm>
          <a:prstGeom prst="rect">
            <a:avLst/>
          </a:prstGeom>
        </p:spPr>
        <p:txBody>
          <a:bodyPr wrap="square">
            <a:spAutoFit/>
          </a:bodyPr>
          <a:lstStyle/>
          <a:p>
            <a:r>
              <a:rPr lang="en-US" altLang="zh-CN" b="1" i="1" dirty="0">
                <a:solidFill>
                  <a:srgbClr val="FF0000"/>
                </a:solidFill>
                <a:latin typeface="Times New Roman" pitchFamily="18" charset="0"/>
                <a:cs typeface="Times New Roman" pitchFamily="18" charset="0"/>
              </a:rPr>
              <a:t>M</a:t>
            </a:r>
            <a:r>
              <a:rPr lang="zh-CN" altLang="en-US" b="1" dirty="0">
                <a:solidFill>
                  <a:srgbClr val="FF0000"/>
                </a:solidFill>
                <a:latin typeface="Times New Roman" pitchFamily="18" charset="0"/>
                <a:cs typeface="Times New Roman" pitchFamily="18" charset="0"/>
              </a:rPr>
              <a:t>越大越灵活，多项式被过分地调参 </a:t>
            </a:r>
          </a:p>
        </p:txBody>
      </p:sp>
      <p:pic>
        <p:nvPicPr>
          <p:cNvPr id="8" name="Picture 2"/>
          <p:cNvPicPr>
            <a:picLocks noChangeAspect="1"/>
          </p:cNvPicPr>
          <p:nvPr/>
        </p:nvPicPr>
        <p:blipFill>
          <a:blip r:embed="rId2" cstate="print"/>
          <a:stretch>
            <a:fillRect/>
          </a:stretch>
        </p:blipFill>
        <p:spPr>
          <a:xfrm>
            <a:off x="57150" y="1866900"/>
            <a:ext cx="4476750" cy="3333750"/>
          </a:xfrm>
          <a:prstGeom prst="rect">
            <a:avLst/>
          </a:prstGeom>
          <a:noFill/>
          <a:ln w="9525">
            <a:noFill/>
          </a:ln>
        </p:spPr>
      </p:pic>
      <p:pic>
        <p:nvPicPr>
          <p:cNvPr id="9" name="Picture 3"/>
          <p:cNvPicPr>
            <a:picLocks noChangeAspect="1"/>
          </p:cNvPicPr>
          <p:nvPr/>
        </p:nvPicPr>
        <p:blipFill>
          <a:blip r:embed="rId3" cstate="print"/>
          <a:stretch>
            <a:fillRect/>
          </a:stretch>
        </p:blipFill>
        <p:spPr>
          <a:xfrm>
            <a:off x="4523051" y="1869115"/>
            <a:ext cx="4586287" cy="3125686"/>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a:xfrm>
            <a:off x="500034" y="0"/>
            <a:ext cx="8229600" cy="1143000"/>
          </a:xfrm>
        </p:spPr>
        <p:txBody>
          <a:bodyPr vert="horz" wrap="square" lIns="91440" tIns="45720" rIns="91440" bIns="45720" anchor="ctr"/>
          <a:lstStyle/>
          <a:p>
            <a:r>
              <a:rPr lang="zh-CN" altLang="en-US" b="1" dirty="0"/>
              <a:t>正则化</a:t>
            </a:r>
            <a:endParaRPr lang="en-US" altLang="zh-CN" b="1" dirty="0"/>
          </a:p>
        </p:txBody>
      </p:sp>
      <p:graphicFrame>
        <p:nvGraphicFramePr>
          <p:cNvPr id="122884" name="Object 2"/>
          <p:cNvGraphicFramePr/>
          <p:nvPr/>
        </p:nvGraphicFramePr>
        <p:xfrm>
          <a:off x="1585414" y="4484648"/>
          <a:ext cx="5803900" cy="896937"/>
        </p:xfrm>
        <a:graphic>
          <a:graphicData uri="http://schemas.openxmlformats.org/presentationml/2006/ole">
            <mc:AlternateContent xmlns:mc="http://schemas.openxmlformats.org/markup-compatibility/2006">
              <mc:Choice xmlns:v="urn:schemas-microsoft-com:vml" Requires="v">
                <p:oleObj spid="_x0000_s1283" r:id="rId5" imgW="59131200" imgH="9144000" progId="Equation.3">
                  <p:embed/>
                </p:oleObj>
              </mc:Choice>
              <mc:Fallback>
                <p:oleObj r:id="rId5" imgW="59131200" imgH="9144000" progId="Equation.3">
                  <p:embed/>
                  <p:pic>
                    <p:nvPicPr>
                      <p:cNvPr id="0" name="Object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5414" y="4484648"/>
                        <a:ext cx="580390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892" name="灯片编号占位符 1"/>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101</a:t>
            </a:fld>
            <a:endParaRPr lang="zh-CN" altLang="zh-CN" sz="1200" dirty="0">
              <a:solidFill>
                <a:srgbClr val="898989"/>
              </a:solidFill>
            </a:endParaRPr>
          </a:p>
        </p:txBody>
      </p:sp>
      <p:pic>
        <p:nvPicPr>
          <p:cNvPr id="282627" name="Picture 3"/>
          <p:cNvPicPr>
            <a:picLocks noChangeAspect="1" noChangeArrowheads="1"/>
          </p:cNvPicPr>
          <p:nvPr/>
        </p:nvPicPr>
        <p:blipFill>
          <a:blip r:embed="rId7"/>
          <a:srcRect/>
          <a:stretch>
            <a:fillRect/>
          </a:stretch>
        </p:blipFill>
        <p:spPr bwMode="auto">
          <a:xfrm>
            <a:off x="1643042" y="5429264"/>
            <a:ext cx="4524375" cy="466725"/>
          </a:xfrm>
          <a:prstGeom prst="rect">
            <a:avLst/>
          </a:prstGeom>
          <a:noFill/>
          <a:ln w="9525">
            <a:noFill/>
            <a:miter lim="800000"/>
            <a:headEnd/>
            <a:tailEnd/>
          </a:ln>
          <a:effectLst/>
        </p:spPr>
      </p:pic>
      <p:sp>
        <p:nvSpPr>
          <p:cNvPr id="15" name="矩形 14"/>
          <p:cNvSpPr/>
          <p:nvPr/>
        </p:nvSpPr>
        <p:spPr>
          <a:xfrm>
            <a:off x="148550" y="6001151"/>
            <a:ext cx="8677628" cy="523220"/>
          </a:xfrm>
          <a:prstGeom prst="rect">
            <a:avLst/>
          </a:prstGeom>
        </p:spPr>
        <p:txBody>
          <a:bodyPr wrap="square">
            <a:spAutoFit/>
          </a:bodyPr>
          <a:lstStyle/>
          <a:p>
            <a:r>
              <a:rPr lang="zh-CN" altLang="en-US" b="1" dirty="0">
                <a:latin typeface="Times New Roman" panose="02020603050405020304" pitchFamily="18" charset="0"/>
                <a:ea typeface="+mn-ea"/>
                <a:cs typeface="Times New Roman" panose="02020603050405020304" pitchFamily="18" charset="0"/>
              </a:rPr>
              <a:t>通过</a:t>
            </a:r>
            <a:r>
              <a:rPr lang="zh-CN" altLang="en-US" b="1" dirty="0">
                <a:solidFill>
                  <a:srgbClr val="0000FF"/>
                </a:solidFill>
                <a:latin typeface="Times New Roman" panose="02020603050405020304" pitchFamily="18" charset="0"/>
                <a:ea typeface="+mn-ea"/>
                <a:cs typeface="Times New Roman" panose="02020603050405020304" pitchFamily="18" charset="0"/>
              </a:rPr>
              <a:t>系数</a:t>
            </a:r>
            <a:r>
              <a:rPr lang="en-US" altLang="zh-CN" b="1" i="1" dirty="0">
                <a:solidFill>
                  <a:srgbClr val="0000FF"/>
                </a:solidFill>
                <a:latin typeface="Times New Roman" panose="02020603050405020304" pitchFamily="18" charset="0"/>
                <a:ea typeface="+mn-ea"/>
                <a:cs typeface="Times New Roman" panose="02020603050405020304" pitchFamily="18" charset="0"/>
              </a:rPr>
              <a:t>λ</a:t>
            </a:r>
            <a:r>
              <a:rPr lang="zh-CN" altLang="en-US" b="1" dirty="0">
                <a:latin typeface="Times New Roman" panose="02020603050405020304" pitchFamily="18" charset="0"/>
                <a:ea typeface="+mn-ea"/>
                <a:cs typeface="Times New Roman" panose="02020603050405020304" pitchFamily="18" charset="0"/>
              </a:rPr>
              <a:t>控制</a:t>
            </a:r>
            <a:r>
              <a:rPr lang="zh-CN" altLang="en-US" b="1" dirty="0">
                <a:solidFill>
                  <a:srgbClr val="0432FF"/>
                </a:solidFill>
                <a:latin typeface="Times New Roman" panose="02020603050405020304" pitchFamily="18" charset="0"/>
                <a:ea typeface="+mn-ea"/>
                <a:cs typeface="Times New Roman" panose="02020603050405020304" pitchFamily="18" charset="0"/>
              </a:rPr>
              <a:t>正则化项</a:t>
            </a:r>
            <a:r>
              <a:rPr lang="zh-CN" altLang="en-US" b="1" dirty="0">
                <a:latin typeface="Times New Roman" panose="02020603050405020304" pitchFamily="18" charset="0"/>
                <a:ea typeface="+mn-ea"/>
                <a:cs typeface="Times New Roman" panose="02020603050405020304" pitchFamily="18" charset="0"/>
              </a:rPr>
              <a:t>相对于</a:t>
            </a:r>
            <a:r>
              <a:rPr lang="zh-CN" altLang="en-US" b="1" dirty="0">
                <a:solidFill>
                  <a:srgbClr val="FF0000"/>
                </a:solidFill>
                <a:latin typeface="Times New Roman" panose="02020603050405020304" pitchFamily="18" charset="0"/>
                <a:ea typeface="+mn-ea"/>
                <a:cs typeface="Times New Roman" panose="02020603050405020304" pitchFamily="18" charset="0"/>
              </a:rPr>
              <a:t>平⽅和误差项</a:t>
            </a:r>
            <a:r>
              <a:rPr lang="zh-CN" altLang="en-US" b="1" dirty="0">
                <a:latin typeface="Times New Roman" panose="02020603050405020304" pitchFamily="18" charset="0"/>
                <a:ea typeface="+mn-ea"/>
                <a:cs typeface="Times New Roman" panose="02020603050405020304" pitchFamily="18" charset="0"/>
              </a:rPr>
              <a:t>的重要性 </a:t>
            </a:r>
          </a:p>
        </p:txBody>
      </p:sp>
      <p:cxnSp>
        <p:nvCxnSpPr>
          <p:cNvPr id="19" name="直接箭头连接符 18"/>
          <p:cNvCxnSpPr/>
          <p:nvPr/>
        </p:nvCxnSpPr>
        <p:spPr>
          <a:xfrm flipH="1" flipV="1">
            <a:off x="4740676" y="5193437"/>
            <a:ext cx="1045772" cy="1021645"/>
          </a:xfrm>
          <a:prstGeom prst="straightConnector1">
            <a:avLst/>
          </a:prstGeom>
          <a:ln w="22225"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3" descr="TP_tmp.emf"/>
          <p:cNvPicPr>
            <a:picLocks noChangeAspect="1" noChangeArrowheads="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3714744" y="1071546"/>
            <a:ext cx="4907995" cy="3381373"/>
          </a:xfrm>
          <a:prstGeom prst="rect">
            <a:avLst/>
          </a:prstGeom>
          <a:noFill/>
          <a:ln w="9525">
            <a:noFill/>
            <a:miter lim="800000"/>
            <a:headEnd/>
            <a:tailEnd/>
          </a:ln>
        </p:spPr>
      </p:pic>
      <p:pic>
        <p:nvPicPr>
          <p:cNvPr id="25" name="Picture 2"/>
          <p:cNvPicPr>
            <a:picLocks noChangeAspect="1"/>
          </p:cNvPicPr>
          <p:nvPr/>
        </p:nvPicPr>
        <p:blipFill>
          <a:blip r:embed="rId9" cstate="print"/>
          <a:stretch>
            <a:fillRect/>
          </a:stretch>
        </p:blipFill>
        <p:spPr>
          <a:xfrm>
            <a:off x="0" y="1571612"/>
            <a:ext cx="3722107" cy="2771782"/>
          </a:xfrm>
          <a:prstGeom prst="rect">
            <a:avLst/>
          </a:prstGeom>
          <a:noFill/>
          <a:ln w="9525">
            <a:noFill/>
          </a:ln>
        </p:spPr>
      </p:pic>
      <p:cxnSp>
        <p:nvCxnSpPr>
          <p:cNvPr id="29" name="直接箭头连接符 28"/>
          <p:cNvCxnSpPr/>
          <p:nvPr/>
        </p:nvCxnSpPr>
        <p:spPr>
          <a:xfrm flipV="1">
            <a:off x="3500430" y="2285992"/>
            <a:ext cx="1428760" cy="428628"/>
          </a:xfrm>
          <a:prstGeom prst="straightConnector1">
            <a:avLst/>
          </a:prstGeom>
          <a:ln w="22225" cmpd="sng">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 Box 6"/>
          <p:cNvSpPr txBox="1">
            <a:spLocks noChangeArrowheads="1"/>
          </p:cNvSpPr>
          <p:nvPr/>
        </p:nvSpPr>
        <p:spPr bwMode="auto">
          <a:xfrm>
            <a:off x="7398949" y="4592021"/>
            <a:ext cx="17095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dirty="0">
                <a:solidFill>
                  <a:srgbClr val="0000FF"/>
                </a:solidFill>
                <a:latin typeface="Times New Roman" panose="02020603050405020304" pitchFamily="18" charset="0"/>
              </a:rPr>
              <a:t>正则化项</a:t>
            </a:r>
            <a:endParaRPr lang="en-US" altLang="zh-CN" sz="2000" b="1" dirty="0">
              <a:solidFill>
                <a:srgbClr val="0000FF"/>
              </a:solidFill>
              <a:latin typeface="Times New Roman" panose="02020603050405020304" pitchFamily="18" charset="0"/>
            </a:endParaRPr>
          </a:p>
          <a:p>
            <a:pPr eaLnBrk="1" hangingPunct="1">
              <a:spcBef>
                <a:spcPct val="50000"/>
              </a:spcBef>
              <a:buFont typeface="Arial" panose="020B0604020202020204" pitchFamily="34" charset="0"/>
              <a:buNone/>
            </a:pPr>
            <a:r>
              <a:rPr lang="zh-CN" altLang="en-US" sz="1600" b="1" dirty="0">
                <a:solidFill>
                  <a:srgbClr val="0000FF"/>
                </a:solidFill>
                <a:highlight>
                  <a:srgbClr val="FFFF00"/>
                </a:highlight>
                <a:latin typeface="Times New Roman" panose="02020603050405020304" pitchFamily="18" charset="0"/>
              </a:rPr>
              <a:t>描述模型复杂度</a:t>
            </a:r>
            <a:endParaRPr lang="en-US" altLang="zh-CN" sz="1600" b="1" dirty="0">
              <a:solidFill>
                <a:srgbClr val="0000FF"/>
              </a:solidFill>
              <a:highlight>
                <a:srgbClr val="FFFF00"/>
              </a:highlight>
              <a:latin typeface="Times New Roman" panose="02020603050405020304" pitchFamily="18" charset="0"/>
            </a:endParaRPr>
          </a:p>
        </p:txBody>
      </p:sp>
      <p:sp>
        <p:nvSpPr>
          <p:cNvPr id="13" name="Line 7"/>
          <p:cNvSpPr>
            <a:spLocks noChangeShapeType="1"/>
          </p:cNvSpPr>
          <p:nvPr/>
        </p:nvSpPr>
        <p:spPr bwMode="auto">
          <a:xfrm flipH="1">
            <a:off x="7208531" y="4831151"/>
            <a:ext cx="296662" cy="133323"/>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4" name="Text Box 8"/>
          <p:cNvSpPr txBox="1">
            <a:spLocks noChangeArrowheads="1"/>
          </p:cNvSpPr>
          <p:nvPr/>
        </p:nvSpPr>
        <p:spPr bwMode="auto">
          <a:xfrm>
            <a:off x="4647918" y="4364964"/>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dirty="0">
                <a:solidFill>
                  <a:srgbClr val="0000FF"/>
                </a:solidFill>
                <a:latin typeface="Times New Roman" panose="02020603050405020304" pitchFamily="18" charset="0"/>
              </a:rPr>
              <a:t>目标值</a:t>
            </a:r>
            <a:endParaRPr lang="en-US" altLang="zh-CN" sz="2000" b="1" dirty="0">
              <a:solidFill>
                <a:srgbClr val="0000FF"/>
              </a:solidFill>
              <a:latin typeface="Times New Roman" panose="02020603050405020304" pitchFamily="18" charset="0"/>
            </a:endParaRPr>
          </a:p>
        </p:txBody>
      </p:sp>
      <p:sp>
        <p:nvSpPr>
          <p:cNvPr id="16" name="Line 9"/>
          <p:cNvSpPr>
            <a:spLocks noChangeShapeType="1"/>
          </p:cNvSpPr>
          <p:nvPr/>
        </p:nvSpPr>
        <p:spPr bwMode="auto">
          <a:xfrm flipH="1">
            <a:off x="5099729" y="4674563"/>
            <a:ext cx="0" cy="133323"/>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8" name="Text Box 10"/>
          <p:cNvSpPr txBox="1">
            <a:spLocks noChangeArrowheads="1"/>
          </p:cNvSpPr>
          <p:nvPr/>
        </p:nvSpPr>
        <p:spPr bwMode="auto">
          <a:xfrm>
            <a:off x="137986" y="4141356"/>
            <a:ext cx="23812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dirty="0">
                <a:solidFill>
                  <a:srgbClr val="0000FF"/>
                </a:solidFill>
                <a:latin typeface="Times New Roman" panose="02020603050405020304" pitchFamily="18" charset="0"/>
              </a:rPr>
              <a:t>加惩罚的损失函数</a:t>
            </a:r>
            <a:endParaRPr lang="en-US" altLang="zh-CN" sz="2000" b="1" dirty="0">
              <a:solidFill>
                <a:srgbClr val="0000FF"/>
              </a:solidFill>
              <a:latin typeface="Times New Roman" panose="02020603050405020304" pitchFamily="18" charset="0"/>
            </a:endParaRPr>
          </a:p>
        </p:txBody>
      </p:sp>
      <p:sp>
        <p:nvSpPr>
          <p:cNvPr id="20" name="Line 11"/>
          <p:cNvSpPr>
            <a:spLocks noChangeShapeType="1"/>
          </p:cNvSpPr>
          <p:nvPr/>
        </p:nvSpPr>
        <p:spPr bwMode="auto">
          <a:xfrm>
            <a:off x="1273747" y="4501069"/>
            <a:ext cx="302033" cy="456731"/>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3688" y="73916"/>
            <a:ext cx="1483525" cy="1427069"/>
          </a:xfrm>
          <a:prstGeom prst="rect">
            <a:avLst/>
          </a:prstGeom>
        </p:spPr>
      </p:pic>
      <p:sp>
        <p:nvSpPr>
          <p:cNvPr id="21" name="Text Box 8"/>
          <p:cNvSpPr txBox="1">
            <a:spLocks noChangeArrowheads="1"/>
          </p:cNvSpPr>
          <p:nvPr/>
        </p:nvSpPr>
        <p:spPr bwMode="auto">
          <a:xfrm>
            <a:off x="3257438" y="4352669"/>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dirty="0">
                <a:solidFill>
                  <a:srgbClr val="FF0000"/>
                </a:solidFill>
                <a:latin typeface="Times New Roman" panose="02020603050405020304" pitchFamily="18" charset="0"/>
              </a:rPr>
              <a:t>预测值</a:t>
            </a:r>
            <a:endParaRPr lang="en-US" altLang="zh-CN" sz="2000" b="1" dirty="0">
              <a:solidFill>
                <a:srgbClr val="FF0000"/>
              </a:solidFill>
              <a:latin typeface="Times New Roman" panose="02020603050405020304" pitchFamily="18" charset="0"/>
            </a:endParaRPr>
          </a:p>
        </p:txBody>
      </p:sp>
      <p:sp>
        <p:nvSpPr>
          <p:cNvPr id="22" name="Line 9"/>
          <p:cNvSpPr>
            <a:spLocks noChangeShapeType="1"/>
          </p:cNvSpPr>
          <p:nvPr/>
        </p:nvSpPr>
        <p:spPr bwMode="auto">
          <a:xfrm flipH="1">
            <a:off x="3709249" y="4662268"/>
            <a:ext cx="0" cy="133323"/>
          </a:xfrm>
          <a:prstGeom prst="line">
            <a:avLst/>
          </a:prstGeom>
          <a:noFill/>
          <a:ln w="9525">
            <a:solidFill>
              <a:srgbClr val="0066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2" name="矩形 1">
            <a:extLst>
              <a:ext uri="{FF2B5EF4-FFF2-40B4-BE49-F238E27FC236}">
                <a16:creationId xmlns:a16="http://schemas.microsoft.com/office/drawing/2014/main" id="{42276B52-44AF-4CF9-80EC-BFA11DB32589}"/>
              </a:ext>
            </a:extLst>
          </p:cNvPr>
          <p:cNvSpPr/>
          <p:nvPr/>
        </p:nvSpPr>
        <p:spPr>
          <a:xfrm>
            <a:off x="5937872" y="155714"/>
            <a:ext cx="2706094" cy="800219"/>
          </a:xfrm>
          <a:prstGeom prst="rect">
            <a:avLst/>
          </a:prstGeom>
        </p:spPr>
        <p:txBody>
          <a:bodyPr wrap="square">
            <a:spAutoFit/>
          </a:bodyPr>
          <a:lstStyle/>
          <a:p>
            <a:pPr lvl="0">
              <a:spcBef>
                <a:spcPct val="30000"/>
              </a:spcBef>
              <a:defRPr/>
            </a:pPr>
            <a:r>
              <a:rPr lang="zh-CN" altLang="en-US" sz="2000" b="1" dirty="0">
                <a:solidFill>
                  <a:srgbClr val="0000FF"/>
                </a:solidFill>
              </a:rPr>
              <a:t>通过修改目标函数</a:t>
            </a:r>
            <a:endParaRPr lang="en-US" altLang="zh-CN" sz="2000" b="1" dirty="0">
              <a:solidFill>
                <a:srgbClr val="0000FF"/>
              </a:solidFill>
            </a:endParaRPr>
          </a:p>
          <a:p>
            <a:pPr lvl="0">
              <a:spcBef>
                <a:spcPct val="30000"/>
              </a:spcBef>
              <a:defRPr/>
            </a:pPr>
            <a:r>
              <a:rPr lang="zh-CN" altLang="en-US" sz="2000" b="1" dirty="0">
                <a:solidFill>
                  <a:srgbClr val="0000FF"/>
                </a:solidFill>
              </a:rPr>
              <a:t>来惩罚模型的复杂度</a:t>
            </a:r>
            <a:endParaRPr lang="en-US" altLang="zh-CN" sz="2000" b="1" dirty="0">
              <a:solidFill>
                <a:srgbClr val="0000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a:xfrm>
            <a:off x="500034" y="0"/>
            <a:ext cx="8229600" cy="1143000"/>
          </a:xfrm>
        </p:spPr>
        <p:txBody>
          <a:bodyPr vert="horz" wrap="square" lIns="91440" tIns="45720" rIns="91440" bIns="45720" anchor="ctr"/>
          <a:lstStyle/>
          <a:p>
            <a:r>
              <a:rPr lang="zh-CN" altLang="en-US" b="1" dirty="0"/>
              <a:t>正则化</a:t>
            </a:r>
            <a:endParaRPr lang="en-US" altLang="zh-CN" b="1" dirty="0"/>
          </a:p>
        </p:txBody>
      </p:sp>
      <p:sp>
        <p:nvSpPr>
          <p:cNvPr id="122892" name="灯片编号占位符 1"/>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102</a:t>
            </a:fld>
            <a:endParaRPr lang="zh-CN" altLang="zh-CN" sz="1200" dirty="0">
              <a:solidFill>
                <a:srgbClr val="898989"/>
              </a:solidFill>
            </a:endParaRPr>
          </a:p>
        </p:txBody>
      </p:sp>
      <p:pic>
        <p:nvPicPr>
          <p:cNvPr id="23" name="Picture 3" descr="TP_tmp.emf"/>
          <p:cNvPicPr>
            <a:picLocks noChangeAspect="1" noChangeArrowheads="1"/>
          </p:cNvPicPr>
          <p:nvPr>
            <p:custDataLst>
              <p:tags r:id="rId1"/>
            </p:custDataLst>
          </p:nvPr>
        </p:nvPicPr>
        <p:blipFill>
          <a:blip r:embed="rId3" cstate="print">
            <a:clrChange>
              <a:clrFrom>
                <a:srgbClr val="FFFFFF"/>
              </a:clrFrom>
              <a:clrTo>
                <a:srgbClr val="FFFFFF">
                  <a:alpha val="0"/>
                </a:srgbClr>
              </a:clrTo>
            </a:clrChange>
          </a:blip>
          <a:srcRect/>
          <a:stretch>
            <a:fillRect/>
          </a:stretch>
        </p:blipFill>
        <p:spPr bwMode="auto">
          <a:xfrm>
            <a:off x="2500298" y="3286124"/>
            <a:ext cx="4907995" cy="3381373"/>
          </a:xfrm>
          <a:prstGeom prst="rect">
            <a:avLst/>
          </a:prstGeom>
          <a:noFill/>
          <a:ln w="9525">
            <a:noFill/>
            <a:miter lim="800000"/>
            <a:headEnd/>
            <a:tailEnd/>
          </a:ln>
        </p:spPr>
      </p:pic>
      <p:pic>
        <p:nvPicPr>
          <p:cNvPr id="25" name="Picture 2"/>
          <p:cNvPicPr>
            <a:picLocks noChangeAspect="1"/>
          </p:cNvPicPr>
          <p:nvPr/>
        </p:nvPicPr>
        <p:blipFill>
          <a:blip r:embed="rId4" cstate="print"/>
          <a:stretch>
            <a:fillRect/>
          </a:stretch>
        </p:blipFill>
        <p:spPr>
          <a:xfrm>
            <a:off x="9494" y="1123820"/>
            <a:ext cx="2990870" cy="2227244"/>
          </a:xfrm>
          <a:prstGeom prst="rect">
            <a:avLst/>
          </a:prstGeom>
          <a:noFill/>
          <a:ln w="9525">
            <a:noFill/>
          </a:ln>
        </p:spPr>
      </p:pic>
      <p:pic>
        <p:nvPicPr>
          <p:cNvPr id="290819" name="Picture 3"/>
          <p:cNvPicPr>
            <a:picLocks noChangeAspect="1" noChangeArrowheads="1"/>
          </p:cNvPicPr>
          <p:nvPr/>
        </p:nvPicPr>
        <p:blipFill>
          <a:blip r:embed="rId5"/>
          <a:srcRect/>
          <a:stretch>
            <a:fillRect/>
          </a:stretch>
        </p:blipFill>
        <p:spPr bwMode="auto">
          <a:xfrm>
            <a:off x="3267067" y="1204897"/>
            <a:ext cx="2763668" cy="2084958"/>
          </a:xfrm>
          <a:prstGeom prst="rect">
            <a:avLst/>
          </a:prstGeom>
          <a:noFill/>
          <a:ln w="9525">
            <a:noFill/>
            <a:miter lim="800000"/>
            <a:headEnd/>
            <a:tailEnd/>
          </a:ln>
          <a:effectLst/>
        </p:spPr>
      </p:pic>
      <p:pic>
        <p:nvPicPr>
          <p:cNvPr id="290820" name="Picture 4"/>
          <p:cNvPicPr>
            <a:picLocks noChangeAspect="1" noChangeArrowheads="1"/>
          </p:cNvPicPr>
          <p:nvPr/>
        </p:nvPicPr>
        <p:blipFill>
          <a:blip r:embed="rId6"/>
          <a:srcRect/>
          <a:stretch>
            <a:fillRect/>
          </a:stretch>
        </p:blipFill>
        <p:spPr bwMode="auto">
          <a:xfrm>
            <a:off x="6356162" y="1214422"/>
            <a:ext cx="2787838" cy="2052638"/>
          </a:xfrm>
          <a:prstGeom prst="rect">
            <a:avLst/>
          </a:prstGeom>
          <a:noFill/>
          <a:ln w="9525">
            <a:noFill/>
            <a:miter lim="800000"/>
            <a:headEnd/>
            <a:tailEnd/>
          </a:ln>
          <a:effectLst/>
        </p:spPr>
      </p:pic>
      <p:sp>
        <p:nvSpPr>
          <p:cNvPr id="16" name="矩形 15"/>
          <p:cNvSpPr/>
          <p:nvPr/>
        </p:nvSpPr>
        <p:spPr>
          <a:xfrm>
            <a:off x="321092" y="4239021"/>
            <a:ext cx="2179206" cy="1461939"/>
          </a:xfrm>
          <a:prstGeom prst="rect">
            <a:avLst/>
          </a:prstGeom>
        </p:spPr>
        <p:txBody>
          <a:bodyPr wrap="square">
            <a:spAutoFit/>
          </a:bodyPr>
          <a:lstStyle/>
          <a:p>
            <a:pPr>
              <a:lnSpc>
                <a:spcPct val="150000"/>
              </a:lnSpc>
              <a:spcBef>
                <a:spcPts val="600"/>
              </a:spcBef>
            </a:pPr>
            <a:r>
              <a:rPr lang="zh-CN" altLang="en-US" sz="2400" b="1" dirty="0">
                <a:solidFill>
                  <a:srgbClr val="0432FF"/>
                </a:solidFill>
              </a:rPr>
              <a:t>随着</a:t>
            </a:r>
            <a:r>
              <a:rPr lang="en-US" altLang="zh-CN" sz="2400" b="1" i="1" dirty="0">
                <a:solidFill>
                  <a:srgbClr val="FF0000"/>
                </a:solidFill>
              </a:rPr>
              <a:t>λ</a:t>
            </a:r>
            <a:r>
              <a:rPr lang="zh-CN" altLang="en-US" sz="2400" b="1" dirty="0">
                <a:solidFill>
                  <a:srgbClr val="FF0000"/>
                </a:solidFill>
              </a:rPr>
              <a:t>的增⼤</a:t>
            </a:r>
            <a:r>
              <a:rPr lang="zh-CN" altLang="en-US" sz="2400" b="1" dirty="0">
                <a:solidFill>
                  <a:srgbClr val="0432FF"/>
                </a:solidFill>
              </a:rPr>
              <a:t>，</a:t>
            </a:r>
            <a:endParaRPr lang="en-US" altLang="zh-CN" sz="2400" b="1" dirty="0">
              <a:solidFill>
                <a:srgbClr val="0432FF"/>
              </a:solidFill>
            </a:endParaRPr>
          </a:p>
          <a:p>
            <a:pPr>
              <a:spcBef>
                <a:spcPts val="600"/>
              </a:spcBef>
            </a:pPr>
            <a:r>
              <a:rPr lang="zh-CN" altLang="en-US" sz="2400" b="1" dirty="0">
                <a:solidFill>
                  <a:srgbClr val="0432FF"/>
                </a:solidFill>
              </a:rPr>
              <a:t>系数的大小   逐渐变⼩ </a:t>
            </a:r>
          </a:p>
        </p:txBody>
      </p:sp>
      <p:sp>
        <p:nvSpPr>
          <p:cNvPr id="290822"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rPr>
            </a:b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TextBox 19"/>
          <p:cNvSpPr txBox="1"/>
          <p:nvPr/>
        </p:nvSpPr>
        <p:spPr>
          <a:xfrm>
            <a:off x="3571868" y="857232"/>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=-18</a:t>
            </a:r>
            <a:endParaRPr lang="zh-CN" altLang="en-US" sz="2000" b="1"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76222" y="838182"/>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a:t>
            </a:r>
          </a:p>
        </p:txBody>
      </p:sp>
      <p:sp>
        <p:nvSpPr>
          <p:cNvPr id="22" name="TextBox 21"/>
          <p:cNvSpPr txBox="1"/>
          <p:nvPr/>
        </p:nvSpPr>
        <p:spPr>
          <a:xfrm>
            <a:off x="6643702" y="857232"/>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=0</a:t>
            </a:r>
            <a:endParaRPr lang="zh-CN" altLang="en-US" sz="2000"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4328" y="3767946"/>
            <a:ext cx="1483525" cy="1427069"/>
          </a:xfrm>
          <a:prstGeom prst="rect">
            <a:avLst/>
          </a:prstGeom>
        </p:spPr>
      </p:pic>
      <p:sp>
        <p:nvSpPr>
          <p:cNvPr id="2" name="文本框 1"/>
          <p:cNvSpPr txBox="1"/>
          <p:nvPr/>
        </p:nvSpPr>
        <p:spPr>
          <a:xfrm>
            <a:off x="193828" y="542836"/>
            <a:ext cx="2306692" cy="400110"/>
          </a:xfrm>
          <a:prstGeom prst="rect">
            <a:avLst/>
          </a:prstGeom>
          <a:noFill/>
        </p:spPr>
        <p:txBody>
          <a:bodyPr wrap="square" rtlCol="0">
            <a:spAutoFit/>
          </a:bodyPr>
          <a:lstStyle/>
          <a:p>
            <a:r>
              <a:rPr lang="zh-CN" altLang="en-US" sz="2000" b="1" dirty="0">
                <a:solidFill>
                  <a:srgbClr val="0000FF"/>
                </a:solidFill>
              </a:rPr>
              <a:t>没有正则化的模型</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idx="4294967295"/>
          </p:nvPr>
        </p:nvSpPr>
        <p:spPr>
          <a:xfrm>
            <a:off x="476222" y="-102121"/>
            <a:ext cx="8229600" cy="1143000"/>
          </a:xfrm>
        </p:spPr>
        <p:txBody>
          <a:bodyPr/>
          <a:lstStyle/>
          <a:p>
            <a:r>
              <a:rPr lang="zh-CN" altLang="en-US" b="1" dirty="0"/>
              <a:t>均⽅根误差</a:t>
            </a:r>
            <a:r>
              <a:rPr lang="en-US" altLang="zh-CN" b="1" dirty="0">
                <a:latin typeface="Times New Roman" panose="02020603050405020304" pitchFamily="18" charset="0"/>
                <a:cs typeface="Times New Roman" panose="02020603050405020304" pitchFamily="18" charset="0"/>
              </a:rPr>
              <a:t>E</a:t>
            </a:r>
            <a:r>
              <a:rPr lang="en-US" altLang="zh-CN" b="1" baseline="-25000" dirty="0">
                <a:latin typeface="Times New Roman" panose="02020603050405020304" pitchFamily="18" charset="0"/>
                <a:cs typeface="Times New Roman" panose="02020603050405020304" pitchFamily="18" charset="0"/>
              </a:rPr>
              <a:t>RMS</a:t>
            </a:r>
            <a:r>
              <a:rPr lang="zh-CN" altLang="en-US" b="1" dirty="0"/>
              <a:t>与</a:t>
            </a:r>
            <a:r>
              <a:rPr lang="en-US" altLang="zh-CN" b="1" dirty="0" err="1">
                <a:latin typeface="Times New Roman" panose="02020603050405020304" pitchFamily="18" charset="0"/>
                <a:cs typeface="Times New Roman" panose="02020603050405020304" pitchFamily="18" charset="0"/>
              </a:rPr>
              <a:t>ln</a:t>
            </a:r>
            <a:r>
              <a:rPr lang="en-US" altLang="zh-CN" b="1" dirty="0">
                <a:latin typeface="Times New Roman" panose="02020603050405020304" pitchFamily="18" charset="0"/>
                <a:cs typeface="Times New Roman" panose="02020603050405020304" pitchFamily="18" charset="0"/>
              </a:rPr>
              <a:t> λ</a:t>
            </a:r>
            <a:r>
              <a:rPr lang="zh-CN" altLang="en-US" b="1" dirty="0"/>
              <a:t>的关系</a:t>
            </a:r>
            <a:r>
              <a:rPr lang="zh-CN" altLang="en-US" sz="3200" b="1" dirty="0"/>
              <a:t> </a:t>
            </a:r>
            <a:endParaRPr lang="en-GB" altLang="zh-CN" sz="3200" b="1" dirty="0"/>
          </a:p>
        </p:txBody>
      </p:sp>
      <p:pic>
        <p:nvPicPr>
          <p:cNvPr id="101381" name="Picture 7" descr="Figure1.8.jpg"/>
          <p:cNvPicPr>
            <a:picLocks noChangeAspect="1" noChangeArrowheads="1"/>
          </p:cNvPicPr>
          <p:nvPr/>
        </p:nvPicPr>
        <p:blipFill>
          <a:blip r:embed="rId3" cstate="print"/>
          <a:srcRect/>
          <a:stretch>
            <a:fillRect/>
          </a:stretch>
        </p:blipFill>
        <p:spPr bwMode="auto">
          <a:xfrm>
            <a:off x="3530061" y="3490736"/>
            <a:ext cx="3544769" cy="2586289"/>
          </a:xfrm>
          <a:prstGeom prst="rect">
            <a:avLst/>
          </a:prstGeom>
          <a:noFill/>
          <a:ln w="9525">
            <a:noFill/>
            <a:miter lim="800000"/>
            <a:headEnd/>
            <a:tailEnd/>
          </a:ln>
        </p:spPr>
      </p:pic>
      <p:sp>
        <p:nvSpPr>
          <p:cNvPr id="101382" name="灯片编号占位符 1"/>
          <p:cNvSpPr>
            <a:spLocks noGrp="1"/>
          </p:cNvSpPr>
          <p:nvPr>
            <p:ph type="sldNum" sz="quarter" idx="12"/>
          </p:nvPr>
        </p:nvSpPr>
        <p:spPr bwMode="auto">
          <a:noFill/>
          <a:ln>
            <a:miter lim="800000"/>
          </a:ln>
        </p:spPr>
        <p:txBody>
          <a:bodyPr/>
          <a:lstStyle/>
          <a:p>
            <a:fld id="{319C05E4-748A-4115-A4BF-F767187DFFFD}" type="slidenum">
              <a:rPr lang="zh-CN" altLang="zh-CN" smtClean="0"/>
              <a:t>103</a:t>
            </a:fld>
            <a:endParaRPr lang="zh-CN" altLang="zh-CN" dirty="0"/>
          </a:p>
        </p:txBody>
      </p:sp>
      <p:pic>
        <p:nvPicPr>
          <p:cNvPr id="6" name="Picture 2"/>
          <p:cNvPicPr>
            <a:picLocks noChangeAspect="1"/>
          </p:cNvPicPr>
          <p:nvPr/>
        </p:nvPicPr>
        <p:blipFill>
          <a:blip r:embed="rId4" cstate="print"/>
          <a:stretch>
            <a:fillRect/>
          </a:stretch>
        </p:blipFill>
        <p:spPr>
          <a:xfrm>
            <a:off x="9494" y="1230608"/>
            <a:ext cx="2990870" cy="2227244"/>
          </a:xfrm>
          <a:prstGeom prst="rect">
            <a:avLst/>
          </a:prstGeom>
          <a:noFill/>
          <a:ln w="9525">
            <a:noFill/>
          </a:ln>
        </p:spPr>
      </p:pic>
      <p:pic>
        <p:nvPicPr>
          <p:cNvPr id="8" name="Picture 3"/>
          <p:cNvPicPr>
            <a:picLocks noChangeAspect="1" noChangeArrowheads="1"/>
          </p:cNvPicPr>
          <p:nvPr/>
        </p:nvPicPr>
        <p:blipFill>
          <a:blip r:embed="rId5"/>
          <a:srcRect/>
          <a:stretch>
            <a:fillRect/>
          </a:stretch>
        </p:blipFill>
        <p:spPr bwMode="auto">
          <a:xfrm>
            <a:off x="3267067" y="1298341"/>
            <a:ext cx="2763668" cy="2084958"/>
          </a:xfrm>
          <a:prstGeom prst="rect">
            <a:avLst/>
          </a:prstGeom>
          <a:noFill/>
          <a:ln w="9525">
            <a:noFill/>
            <a:miter lim="800000"/>
            <a:headEnd/>
            <a:tailEnd/>
          </a:ln>
          <a:effectLst/>
        </p:spPr>
      </p:pic>
      <p:pic>
        <p:nvPicPr>
          <p:cNvPr id="9" name="Picture 4"/>
          <p:cNvPicPr>
            <a:picLocks noChangeAspect="1" noChangeArrowheads="1"/>
          </p:cNvPicPr>
          <p:nvPr/>
        </p:nvPicPr>
        <p:blipFill>
          <a:blip r:embed="rId6"/>
          <a:srcRect/>
          <a:stretch>
            <a:fillRect/>
          </a:stretch>
        </p:blipFill>
        <p:spPr bwMode="auto">
          <a:xfrm>
            <a:off x="6356162" y="1307866"/>
            <a:ext cx="2787838" cy="2052638"/>
          </a:xfrm>
          <a:prstGeom prst="rect">
            <a:avLst/>
          </a:prstGeom>
          <a:noFill/>
          <a:ln w="9525">
            <a:noFill/>
            <a:miter lim="800000"/>
            <a:headEnd/>
            <a:tailEnd/>
          </a:ln>
          <a:effectLst/>
        </p:spPr>
      </p:pic>
      <p:sp>
        <p:nvSpPr>
          <p:cNvPr id="10" name="TextBox 19"/>
          <p:cNvSpPr txBox="1"/>
          <p:nvPr/>
        </p:nvSpPr>
        <p:spPr>
          <a:xfrm>
            <a:off x="3792120" y="950676"/>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=-18</a:t>
            </a:r>
            <a:endParaRPr lang="zh-CN" altLang="en-US" sz="2000" b="1" dirty="0">
              <a:latin typeface="Times New Roman" panose="02020603050405020304" pitchFamily="18" charset="0"/>
              <a:cs typeface="Times New Roman" panose="02020603050405020304" pitchFamily="18" charset="0"/>
            </a:endParaRPr>
          </a:p>
        </p:txBody>
      </p:sp>
      <p:sp>
        <p:nvSpPr>
          <p:cNvPr id="11" name="TextBox 20"/>
          <p:cNvSpPr txBox="1"/>
          <p:nvPr/>
        </p:nvSpPr>
        <p:spPr>
          <a:xfrm>
            <a:off x="696474" y="931626"/>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a:t>
            </a:r>
          </a:p>
        </p:txBody>
      </p:sp>
      <p:sp>
        <p:nvSpPr>
          <p:cNvPr id="12" name="TextBox 21"/>
          <p:cNvSpPr txBox="1"/>
          <p:nvPr/>
        </p:nvSpPr>
        <p:spPr>
          <a:xfrm>
            <a:off x="6863954" y="950676"/>
            <a:ext cx="2214578"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=0</a:t>
            </a:r>
            <a:endParaRPr lang="zh-CN" altLang="en-US" sz="2000" b="1" dirty="0">
              <a:latin typeface="Times New Roman" panose="02020603050405020304" pitchFamily="18" charset="0"/>
              <a:cs typeface="Times New Roman" panose="02020603050405020304" pitchFamily="18" charset="0"/>
            </a:endParaRPr>
          </a:p>
        </p:txBody>
      </p:sp>
      <p:pic>
        <p:nvPicPr>
          <p:cNvPr id="13" name="Picture 4"/>
          <p:cNvPicPr>
            <a:picLocks noChangeAspect="1" noChangeArrowheads="1"/>
          </p:cNvPicPr>
          <p:nvPr/>
        </p:nvPicPr>
        <p:blipFill>
          <a:blip r:embed="rId7"/>
          <a:srcRect/>
          <a:stretch>
            <a:fillRect/>
          </a:stretch>
        </p:blipFill>
        <p:spPr bwMode="auto">
          <a:xfrm>
            <a:off x="29739" y="3520479"/>
            <a:ext cx="3544769" cy="2572817"/>
          </a:xfrm>
          <a:prstGeom prst="rect">
            <a:avLst/>
          </a:prstGeom>
          <a:noFill/>
          <a:ln w="9525">
            <a:noFill/>
            <a:miter lim="800000"/>
            <a:headEnd/>
            <a:tailEnd/>
          </a:ln>
          <a:effectLst/>
        </p:spPr>
      </p:pic>
      <p:sp>
        <p:nvSpPr>
          <p:cNvPr id="2" name="文本框 1"/>
          <p:cNvSpPr txBox="1"/>
          <p:nvPr/>
        </p:nvSpPr>
        <p:spPr>
          <a:xfrm>
            <a:off x="7074068" y="3668330"/>
            <a:ext cx="2039430" cy="1895584"/>
          </a:xfrm>
          <a:prstGeom prst="rect">
            <a:avLst/>
          </a:prstGeom>
          <a:noFill/>
        </p:spPr>
        <p:txBody>
          <a:bodyPr wrap="square" rtlCol="0">
            <a:spAutoFit/>
          </a:bodyPr>
          <a:lstStyle/>
          <a:p>
            <a:pPr>
              <a:lnSpc>
                <a:spcPct val="150000"/>
              </a:lnSpc>
            </a:pPr>
            <a:r>
              <a:rPr lang="zh-CN" altLang="en-US" sz="2000" b="1" dirty="0">
                <a:highlight>
                  <a:srgbClr val="FFFF00"/>
                </a:highlight>
              </a:rPr>
              <a:t>加入正则化项</a:t>
            </a:r>
            <a:endParaRPr lang="en-US" altLang="zh-CN" sz="2000" b="1" dirty="0">
              <a:highlight>
                <a:srgbClr val="FFFF00"/>
              </a:highlight>
            </a:endParaRPr>
          </a:p>
          <a:p>
            <a:pPr>
              <a:lnSpc>
                <a:spcPct val="150000"/>
              </a:lnSpc>
            </a:pPr>
            <a:r>
              <a:rPr lang="zh-CN" altLang="en-US" sz="2000" b="1" dirty="0">
                <a:highlight>
                  <a:srgbClr val="FFFF00"/>
                </a:highlight>
              </a:rPr>
              <a:t>降低了经验损失</a:t>
            </a:r>
            <a:endParaRPr lang="en-US" altLang="zh-CN" sz="2000" b="1" dirty="0">
              <a:highlight>
                <a:srgbClr val="FFFF00"/>
              </a:highlight>
            </a:endParaRPr>
          </a:p>
          <a:p>
            <a:pPr>
              <a:lnSpc>
                <a:spcPct val="150000"/>
              </a:lnSpc>
            </a:pPr>
            <a:r>
              <a:rPr lang="zh-CN" altLang="en-US" sz="2000" b="1" dirty="0">
                <a:highlight>
                  <a:srgbClr val="FFFF00"/>
                </a:highlight>
              </a:rPr>
              <a:t>降低模型复杂度</a:t>
            </a:r>
            <a:endParaRPr lang="en-US" altLang="zh-CN" sz="2000" b="1" dirty="0">
              <a:highlight>
                <a:srgbClr val="FFFF00"/>
              </a:highlight>
            </a:endParaRPr>
          </a:p>
          <a:p>
            <a:pPr>
              <a:lnSpc>
                <a:spcPct val="150000"/>
              </a:lnSpc>
            </a:pPr>
            <a:r>
              <a:rPr lang="zh-CN" altLang="en-US" sz="2000" b="1" dirty="0">
                <a:solidFill>
                  <a:srgbClr val="FF0000"/>
                </a:solidFill>
                <a:highlight>
                  <a:srgbClr val="FFFF00"/>
                </a:highlight>
              </a:rPr>
              <a:t>对抗过拟合</a:t>
            </a:r>
          </a:p>
        </p:txBody>
      </p:sp>
      <p:sp>
        <p:nvSpPr>
          <p:cNvPr id="14" name="TextBox 19">
            <a:extLst>
              <a:ext uri="{FF2B5EF4-FFF2-40B4-BE49-F238E27FC236}">
                <a16:creationId xmlns:a16="http://schemas.microsoft.com/office/drawing/2014/main" id="{DA1D7FA1-673E-450C-A45E-C481F4C13418}"/>
              </a:ext>
            </a:extLst>
          </p:cNvPr>
          <p:cNvSpPr txBox="1"/>
          <p:nvPr/>
        </p:nvSpPr>
        <p:spPr>
          <a:xfrm>
            <a:off x="2467219" y="6229805"/>
            <a:ext cx="3563516"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M=9  </a:t>
            </a:r>
            <a:r>
              <a:rPr lang="en-US" altLang="zh-CN" sz="2000" b="1" dirty="0" err="1">
                <a:latin typeface="Times New Roman" panose="02020603050405020304" pitchFamily="18" charset="0"/>
                <a:cs typeface="Times New Roman" panose="02020603050405020304" pitchFamily="18" charset="0"/>
              </a:rPr>
              <a:t>lnλ</a:t>
            </a:r>
            <a:r>
              <a:rPr lang="en-US" altLang="zh-CN" sz="2000" b="1" dirty="0">
                <a:latin typeface="Times New Roman" panose="02020603050405020304" pitchFamily="18" charset="0"/>
                <a:cs typeface="Times New Roman" panose="02020603050405020304" pitchFamily="18" charset="0"/>
              </a:rPr>
              <a:t>=-18 </a:t>
            </a:r>
            <a:r>
              <a:rPr lang="zh-CN" altLang="en-US" sz="2000" b="1" dirty="0">
                <a:latin typeface="Times New Roman" panose="02020603050405020304" pitchFamily="18" charset="0"/>
                <a:cs typeface="Times New Roman" panose="02020603050405020304" pitchFamily="18" charset="0"/>
              </a:rPr>
              <a:t>时 拟合较好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a:xfrm>
            <a:off x="95250" y="274638"/>
            <a:ext cx="8912225" cy="1143000"/>
          </a:xfrm>
        </p:spPr>
        <p:txBody>
          <a:bodyPr vert="horz" wrap="square" lIns="91440" tIns="45720" rIns="91440" bIns="45720" anchor="ctr"/>
          <a:lstStyle/>
          <a:p>
            <a:r>
              <a:rPr lang="zh-CN" altLang="en-US" sz="4000" b="1" dirty="0"/>
              <a:t>过拟合解决方法</a:t>
            </a:r>
            <a:endParaRPr lang="en-US" altLang="zh-CN" sz="4000" b="1" dirty="0"/>
          </a:p>
        </p:txBody>
      </p:sp>
      <p:sp>
        <p:nvSpPr>
          <p:cNvPr id="117762" name="内容占位符 2"/>
          <p:cNvSpPr>
            <a:spLocks noGrp="1"/>
          </p:cNvSpPr>
          <p:nvPr>
            <p:ph idx="1"/>
          </p:nvPr>
        </p:nvSpPr>
        <p:spPr>
          <a:xfrm>
            <a:off x="395536" y="1556792"/>
            <a:ext cx="8496175" cy="4525962"/>
          </a:xfrm>
        </p:spPr>
        <p:txBody>
          <a:bodyPr vert="horz" wrap="square" lIns="91440" tIns="45720" rIns="91440" bIns="45720" anchor="t"/>
          <a:lstStyle/>
          <a:p>
            <a:pPr>
              <a:buNone/>
            </a:pPr>
            <a:r>
              <a:rPr lang="en-US" altLang="zh-CN" sz="2800" b="1" dirty="0"/>
              <a:t>•  </a:t>
            </a:r>
            <a:r>
              <a:rPr lang="zh-CN" altLang="en-US" sz="2800" b="1" dirty="0"/>
              <a:t>扩大训练集</a:t>
            </a:r>
            <a:endParaRPr lang="en-US" altLang="zh-CN" sz="2800" b="1" dirty="0"/>
          </a:p>
          <a:p>
            <a:pPr>
              <a:buNone/>
            </a:pPr>
            <a:endParaRPr lang="en-US" altLang="zh-CN" sz="2800" b="1" dirty="0"/>
          </a:p>
          <a:p>
            <a:pPr>
              <a:buNone/>
            </a:pPr>
            <a:r>
              <a:rPr lang="en-US" altLang="zh-CN" sz="2800" b="1" dirty="0"/>
              <a:t>•  </a:t>
            </a:r>
            <a:r>
              <a:rPr lang="zh-CN" altLang="en-US" sz="2800" b="1" dirty="0">
                <a:sym typeface="+mn-ea"/>
              </a:rPr>
              <a:t>正则化</a:t>
            </a:r>
            <a:r>
              <a:rPr lang="en-US" altLang="zh-CN" sz="2800" b="1" dirty="0"/>
              <a:t>Regularization (Occam’s Razor)</a:t>
            </a:r>
          </a:p>
          <a:p>
            <a:pPr>
              <a:buNone/>
            </a:pPr>
            <a:endParaRPr lang="en-US" altLang="zh-CN" sz="2800" b="1" dirty="0"/>
          </a:p>
          <a:p>
            <a:pPr>
              <a:buNone/>
            </a:pPr>
            <a:r>
              <a:rPr lang="en-US" altLang="zh-CN" sz="2800" dirty="0">
                <a:solidFill>
                  <a:srgbClr val="0432FF"/>
                </a:solidFill>
              </a:rPr>
              <a:t>•   </a:t>
            </a:r>
            <a:r>
              <a:rPr lang="zh-CN" altLang="en-US" sz="2800" b="1" dirty="0">
                <a:solidFill>
                  <a:srgbClr val="0432FF"/>
                </a:solidFill>
                <a:sym typeface="+mn-ea"/>
              </a:rPr>
              <a:t>通过验证集来评估选择模型</a:t>
            </a:r>
          </a:p>
          <a:p>
            <a:pPr>
              <a:buNone/>
            </a:pPr>
            <a:endParaRPr lang="zh-CN" altLang="en-US" sz="2000" dirty="0"/>
          </a:p>
        </p:txBody>
      </p:sp>
      <p:sp>
        <p:nvSpPr>
          <p:cNvPr id="11776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104</a:t>
            </a:fld>
            <a:endParaRPr lang="zh-CN" altLang="zh-CN" sz="1200" dirty="0">
              <a:solidFill>
                <a:srgbClr val="89898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b="1" dirty="0"/>
              <a:t>Training and Testing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459" y="1548228"/>
            <a:ext cx="2684633" cy="22098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7386" y="1627359"/>
            <a:ext cx="2882056" cy="1616319"/>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88068" y="1529178"/>
            <a:ext cx="2853564" cy="2209800"/>
          </a:xfrm>
          <a:prstGeom prst="rect">
            <a:avLst/>
          </a:prstGeom>
          <a:noFill/>
        </p:spPr>
      </p:pic>
      <p:sp>
        <p:nvSpPr>
          <p:cNvPr id="10" name="Rectangle 3"/>
          <p:cNvSpPr>
            <a:spLocks noChangeArrowheads="1"/>
          </p:cNvSpPr>
          <p:nvPr/>
        </p:nvSpPr>
        <p:spPr bwMode="auto">
          <a:xfrm>
            <a:off x="820544" y="4112354"/>
            <a:ext cx="7866256" cy="2236574"/>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2400" b="1" i="0" u="none" strike="noStrike" cap="none" normalizeH="0" baseline="0" dirty="0">
                <a:ln>
                  <a:noFill/>
                </a:ln>
                <a:solidFill>
                  <a:schemeClr val="bg1">
                    <a:lumMod val="65000"/>
                  </a:schemeClr>
                </a:solidFill>
                <a:effectLst/>
                <a:latin typeface="Times New Roman" panose="02020603050405020304" pitchFamily="18" charset="0"/>
                <a:ea typeface="宋体" panose="02010600030101010101" pitchFamily="2" charset="-122"/>
                <a:cs typeface="Times New Roman" panose="02020603050405020304" pitchFamily="18" charset="0"/>
              </a:rPr>
              <a:t>训练集：用于训练模型，找出模型参数。</a:t>
            </a:r>
            <a:endParaRPr kumimoji="0" lang="en-US" altLang="zh-CN" sz="2400" b="1" i="0" u="none" strike="noStrike" cap="none" normalizeH="0" baseline="0" dirty="0">
              <a:ln>
                <a:noFill/>
              </a:ln>
              <a:solidFill>
                <a:schemeClr val="bg1">
                  <a:lumMod val="6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lvl="0" eaLnBrk="1" hangingPunct="1">
              <a:lnSpc>
                <a:spcPct val="150000"/>
              </a:lnSpc>
            </a:pPr>
            <a:r>
              <a:rPr kumimoji="0" lang="zh-CN" altLang="en-US" sz="2400" b="1" i="0" u="none" strike="noStrike" cap="none" normalizeH="0" baseline="0" dirty="0">
                <a:ln>
                  <a:noFill/>
                </a:ln>
                <a:solidFill>
                  <a:srgbClr val="0432FF"/>
                </a:solidFill>
                <a:effectLst/>
                <a:latin typeface="Times New Roman" panose="02020603050405020304" pitchFamily="18" charset="0"/>
                <a:ea typeface="宋体" panose="02010600030101010101" pitchFamily="2" charset="-122"/>
                <a:cs typeface="Times New Roman" panose="02020603050405020304" pitchFamily="18" charset="0"/>
              </a:rPr>
              <a:t>验证集：用以确定模型超参数，</a:t>
            </a:r>
            <a:r>
              <a:rPr lang="zh-CN" altLang="en-US" sz="2400" b="1" dirty="0">
                <a:solidFill>
                  <a:srgbClr val="0432FF"/>
                </a:solidFill>
                <a:latin typeface="Times New Roman" pitchFamily="18" charset="0"/>
                <a:cs typeface="Times New Roman" pitchFamily="18" charset="0"/>
              </a:rPr>
              <a:t>例如多项式回归中的</a:t>
            </a:r>
            <a:r>
              <a:rPr lang="en-US" altLang="zh-CN" sz="2400" i="1" dirty="0">
                <a:solidFill>
                  <a:srgbClr val="0432FF"/>
                </a:solidFill>
                <a:latin typeface="Times New Roman" pitchFamily="18" charset="0"/>
                <a:cs typeface="Times New Roman" pitchFamily="18" charset="0"/>
              </a:rPr>
              <a:t>M</a:t>
            </a:r>
            <a:r>
              <a:rPr lang="zh-CN" altLang="en-US" sz="2400" b="1" dirty="0">
                <a:solidFill>
                  <a:srgbClr val="0432FF"/>
                </a:solidFill>
                <a:latin typeface="Times New Roman" pitchFamily="18" charset="0"/>
                <a:cs typeface="Times New Roman" pitchFamily="18" charset="0"/>
              </a:rPr>
              <a:t>，</a:t>
            </a:r>
            <a:br>
              <a:rPr lang="en-US" altLang="zh-CN" sz="2400" b="1" dirty="0">
                <a:solidFill>
                  <a:srgbClr val="0432FF"/>
                </a:solidFill>
                <a:latin typeface="Times New Roman" pitchFamily="18" charset="0"/>
                <a:cs typeface="Times New Roman" pitchFamily="18" charset="0"/>
              </a:rPr>
            </a:br>
            <a:r>
              <a:rPr kumimoji="0" lang="zh-CN" altLang="en-US" sz="2400" b="1" i="0" u="none" strike="noStrike" cap="none" normalizeH="0" baseline="0" dirty="0">
                <a:ln>
                  <a:noFill/>
                </a:ln>
                <a:solidFill>
                  <a:srgbClr val="0432FF"/>
                </a:solidFill>
                <a:effectLst/>
                <a:latin typeface="Times New Roman" panose="02020603050405020304" pitchFamily="18" charset="0"/>
                <a:ea typeface="宋体" panose="02010600030101010101" pitchFamily="2" charset="-122"/>
                <a:cs typeface="Times New Roman" panose="02020603050405020304" pitchFamily="18" charset="0"/>
              </a:rPr>
              <a:t>选出最优模型。</a:t>
            </a:r>
            <a:endParaRPr kumimoji="0" lang="zh-CN" altLang="en-US" sz="2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400" b="1" i="0" u="none" strike="noStrike" cap="none" normalizeH="0" baseline="0" dirty="0">
                <a:ln>
                  <a:noFill/>
                </a:ln>
                <a:solidFill>
                  <a:schemeClr val="bg1">
                    <a:lumMod val="65000"/>
                  </a:schemeClr>
                </a:solidFill>
                <a:effectLst/>
                <a:latin typeface="Times New Roman" panose="02020603050405020304" pitchFamily="18" charset="0"/>
                <a:ea typeface="宋体" panose="02010600030101010101" pitchFamily="2" charset="-122"/>
                <a:cs typeface="Times New Roman" panose="02020603050405020304" pitchFamily="18" charset="0"/>
              </a:rPr>
              <a:t>测试集：用于评估最终模型的泛化能力。</a:t>
            </a:r>
            <a:r>
              <a:rPr kumimoji="0" lang="zh-CN" altLang="en-US" sz="2400" b="1" i="0" u="none" strike="noStrike" cap="none" normalizeH="0" baseline="0" dirty="0">
                <a:ln>
                  <a:noFill/>
                </a:ln>
                <a:solidFill>
                  <a:schemeClr val="bg1">
                    <a:lumMod val="65000"/>
                  </a:schemeClr>
                </a:solidFill>
                <a:effectLst/>
                <a:latin typeface="Arial" panose="020B0604020202020204" pitchFamily="34" charset="0"/>
                <a:ea typeface="宋体" panose="02010600030101010101" pitchFamily="2" charset="-122"/>
                <a:cs typeface="宋体" panose="02010600030101010101" pitchFamily="2" charset="-122"/>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a:xfrm>
            <a:off x="428596" y="0"/>
            <a:ext cx="8229600" cy="1143000"/>
          </a:xfrm>
        </p:spPr>
        <p:txBody>
          <a:bodyPr/>
          <a:lstStyle/>
          <a:p>
            <a:r>
              <a:rPr lang="zh-CN" altLang="en-US" b="1" dirty="0"/>
              <a:t>验证集</a:t>
            </a:r>
          </a:p>
        </p:txBody>
      </p:sp>
      <p:sp>
        <p:nvSpPr>
          <p:cNvPr id="100354"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9250EB26-8D8C-4B03-8BDE-57AEED8ACA28}" type="slidenum">
              <a:rPr lang="en-US" altLang="zh-CN" sz="1200" dirty="0" smtClean="0">
                <a:solidFill>
                  <a:srgbClr val="898989"/>
                </a:solidFill>
              </a:rPr>
              <a:t>106</a:t>
            </a:fld>
            <a:endParaRPr lang="en-US" altLang="zh-CN" sz="1200">
              <a:solidFill>
                <a:srgbClr val="898989"/>
              </a:solidFill>
            </a:endParaRPr>
          </a:p>
        </p:txBody>
      </p:sp>
      <p:sp>
        <p:nvSpPr>
          <p:cNvPr id="92165" name="TextBox 5"/>
          <p:cNvSpPr txBox="1">
            <a:spLocks noChangeArrowheads="1"/>
          </p:cNvSpPr>
          <p:nvPr/>
        </p:nvSpPr>
        <p:spPr bwMode="auto">
          <a:xfrm>
            <a:off x="428596" y="2988337"/>
            <a:ext cx="8316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b="1" dirty="0">
                <a:solidFill>
                  <a:srgbClr val="0432FF"/>
                </a:solidFill>
                <a:latin typeface="Garamond" panose="02020404030301010803" pitchFamily="18" charset="0"/>
              </a:rPr>
              <a:t>经验法则</a:t>
            </a:r>
            <a:r>
              <a:rPr lang="en-US" altLang="zh-CN" sz="2800" b="1" dirty="0">
                <a:solidFill>
                  <a:srgbClr val="0432FF"/>
                </a:solidFill>
                <a:latin typeface="Garamond" panose="02020404030301010803" pitchFamily="18" charset="0"/>
              </a:rPr>
              <a:t>:    60-20-20 or 50-25-25</a:t>
            </a:r>
            <a:r>
              <a:rPr lang="zh-CN" altLang="en-US" sz="2800" b="1" dirty="0">
                <a:solidFill>
                  <a:srgbClr val="0432FF"/>
                </a:solidFill>
                <a:latin typeface="Garamond" panose="02020404030301010803" pitchFamily="18" charset="0"/>
              </a:rPr>
              <a:t>（如果数据足够多）</a:t>
            </a:r>
          </a:p>
        </p:txBody>
      </p:sp>
      <p:pic>
        <p:nvPicPr>
          <p:cNvPr id="250884" name="Picture 4"/>
          <p:cNvPicPr>
            <a:picLocks noChangeAspect="1" noChangeArrowheads="1"/>
          </p:cNvPicPr>
          <p:nvPr/>
        </p:nvPicPr>
        <p:blipFill>
          <a:blip r:embed="rId2" cstate="print"/>
          <a:srcRect/>
          <a:stretch>
            <a:fillRect/>
          </a:stretch>
        </p:blipFill>
        <p:spPr bwMode="auto">
          <a:xfrm>
            <a:off x="619096" y="4043379"/>
            <a:ext cx="7848600" cy="1762125"/>
          </a:xfrm>
          <a:prstGeom prst="rect">
            <a:avLst/>
          </a:prstGeom>
          <a:noFill/>
          <a:ln w="9525">
            <a:noFill/>
            <a:miter lim="800000"/>
            <a:headEnd/>
            <a:tailEnd/>
          </a:ln>
        </p:spPr>
      </p:pic>
      <p:sp>
        <p:nvSpPr>
          <p:cNvPr id="7" name="矩形 6"/>
          <p:cNvSpPr/>
          <p:nvPr/>
        </p:nvSpPr>
        <p:spPr>
          <a:xfrm>
            <a:off x="419723" y="1143000"/>
            <a:ext cx="8429976" cy="1384995"/>
          </a:xfrm>
          <a:prstGeom prst="rect">
            <a:avLst/>
          </a:prstGeom>
        </p:spPr>
        <p:txBody>
          <a:bodyPr wrap="square">
            <a:spAutoFit/>
          </a:bodyPr>
          <a:lstStyle/>
          <a:p>
            <a:r>
              <a:rPr lang="zh-CN" altLang="en-US" b="1" dirty="0"/>
              <a:t>把给定的数据中的⼀部分从</a:t>
            </a:r>
            <a:r>
              <a:rPr lang="zh-CN" altLang="en-US" b="1" dirty="0">
                <a:solidFill>
                  <a:srgbClr val="0000FF"/>
                </a:solidFill>
              </a:rPr>
              <a:t>测试集</a:t>
            </a:r>
            <a:r>
              <a:rPr lang="zh-CN" altLang="en-US" b="1" dirty="0"/>
              <a:t>中分离出，来确定系数</a:t>
            </a:r>
            <a:r>
              <a:rPr lang="en-US" altLang="zh-CN" b="1" i="1" dirty="0"/>
              <a:t>w</a:t>
            </a:r>
            <a:r>
              <a:rPr lang="zh-CN" altLang="en-US" b="1" dirty="0"/>
              <a:t>。这个分离出来的</a:t>
            </a:r>
            <a:r>
              <a:rPr lang="zh-CN" altLang="en-US" b="1" dirty="0">
                <a:solidFill>
                  <a:srgbClr val="FF0000"/>
                </a:solidFill>
              </a:rPr>
              <a:t>验证集</a:t>
            </a:r>
            <a:r>
              <a:rPr lang="zh-CN" altLang="en-US" b="1" dirty="0"/>
              <a:t>（</a:t>
            </a:r>
            <a:r>
              <a:rPr lang="en-US" altLang="zh-CN" b="1" dirty="0"/>
              <a:t>validation set</a:t>
            </a:r>
            <a:r>
              <a:rPr lang="zh-CN" altLang="en-US" b="1" dirty="0"/>
              <a:t>），也被称为</a:t>
            </a:r>
            <a:r>
              <a:rPr lang="zh-CN" altLang="en-US" b="1" dirty="0">
                <a:solidFill>
                  <a:srgbClr val="FF0000"/>
                </a:solidFill>
              </a:rPr>
              <a:t>拿出集</a:t>
            </a:r>
            <a:r>
              <a:rPr lang="zh-CN" altLang="en-US" b="1" dirty="0"/>
              <a:t>（</a:t>
            </a:r>
            <a:r>
              <a:rPr lang="en-US" altLang="zh-CN" b="1" dirty="0"/>
              <a:t>hold-out set</a:t>
            </a:r>
            <a:r>
              <a:rPr lang="zh-CN" altLang="en-US" b="1" dirty="0"/>
              <a:t>） </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noChangeArrowheads="1"/>
          </p:cNvSpPr>
          <p:nvPr>
            <p:ph type="title"/>
          </p:nvPr>
        </p:nvSpPr>
        <p:spPr>
          <a:xfrm>
            <a:off x="395536" y="0"/>
            <a:ext cx="8229600" cy="1143000"/>
          </a:xfrm>
        </p:spPr>
        <p:txBody>
          <a:bodyPr/>
          <a:lstStyle/>
          <a:p>
            <a:r>
              <a:rPr lang="en-US" altLang="zh-CN" b="1" dirty="0">
                <a:solidFill>
                  <a:srgbClr val="0432FF"/>
                </a:solidFill>
                <a:latin typeface="Times New Roman" panose="02020603050405020304" pitchFamily="18" charset="0"/>
                <a:cs typeface="Times New Roman" panose="02020603050405020304" pitchFamily="18" charset="0"/>
              </a:rPr>
              <a:t>K</a:t>
            </a:r>
            <a:r>
              <a:rPr lang="zh-CN" altLang="en-US" b="1" dirty="0">
                <a:solidFill>
                  <a:srgbClr val="0432FF"/>
                </a:solidFill>
                <a:latin typeface="Times New Roman" panose="02020603050405020304" pitchFamily="18" charset="0"/>
                <a:cs typeface="Times New Roman" panose="02020603050405020304" pitchFamily="18" charset="0"/>
              </a:rPr>
              <a:t>折交叉验证</a:t>
            </a:r>
          </a:p>
        </p:txBody>
      </p:sp>
      <p:sp>
        <p:nvSpPr>
          <p:cNvPr id="104450"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C437DBF8-3504-4864-A272-4A3952982076}" type="slidenum">
              <a:rPr lang="en-US" altLang="zh-CN" sz="1200" dirty="0" smtClean="0">
                <a:solidFill>
                  <a:srgbClr val="898989"/>
                </a:solidFill>
              </a:rPr>
              <a:t>107</a:t>
            </a:fld>
            <a:endParaRPr lang="en-US" altLang="zh-CN" sz="1200">
              <a:solidFill>
                <a:srgbClr val="898989"/>
              </a:solidFill>
            </a:endParaRPr>
          </a:p>
        </p:txBody>
      </p:sp>
      <p:sp>
        <p:nvSpPr>
          <p:cNvPr id="6" name="矩形 5"/>
          <p:cNvSpPr/>
          <p:nvPr/>
        </p:nvSpPr>
        <p:spPr>
          <a:xfrm>
            <a:off x="80040" y="1700808"/>
            <a:ext cx="8606760" cy="1200329"/>
          </a:xfrm>
          <a:prstGeom prst="rect">
            <a:avLst/>
          </a:prstGeom>
        </p:spPr>
        <p:txBody>
          <a:bodyPr wrap="square">
            <a:spAutoFit/>
          </a:bodyPr>
          <a:lstStyle/>
          <a:p>
            <a:pPr marL="325755" lvl="1"/>
            <a:r>
              <a:rPr lang="zh-CN" altLang="en-US" sz="2400" b="1" dirty="0">
                <a:latin typeface="Times New Roman" panose="02020603050405020304" pitchFamily="18" charset="0"/>
                <a:ea typeface="+mn-ea"/>
                <a:cs typeface="Times New Roman" panose="02020603050405020304" pitchFamily="18" charset="0"/>
              </a:rPr>
              <a:t>将数据集分层采样</a:t>
            </a:r>
            <a:r>
              <a:rPr lang="zh-CN" altLang="en-US" sz="2400" b="1" dirty="0">
                <a:solidFill>
                  <a:srgbClr val="0000FF"/>
                </a:solidFill>
                <a:latin typeface="Times New Roman" panose="02020603050405020304" pitchFamily="18" charset="0"/>
                <a:ea typeface="+mn-ea"/>
                <a:cs typeface="Times New Roman" panose="02020603050405020304" pitchFamily="18" charset="0"/>
              </a:rPr>
              <a:t>划分为</a:t>
            </a:r>
            <a:r>
              <a:rPr lang="en-US" altLang="zh-CN" sz="2400" b="1" dirty="0">
                <a:solidFill>
                  <a:srgbClr val="0000FF"/>
                </a:solidFill>
                <a:latin typeface="Times New Roman" panose="02020603050405020304" pitchFamily="18" charset="0"/>
                <a:ea typeface="+mn-ea"/>
                <a:cs typeface="Times New Roman" panose="02020603050405020304" pitchFamily="18" charset="0"/>
              </a:rPr>
              <a:t>k</a:t>
            </a:r>
            <a:r>
              <a:rPr lang="zh-CN" altLang="en-US" sz="2400" b="1" dirty="0">
                <a:solidFill>
                  <a:srgbClr val="0000FF"/>
                </a:solidFill>
                <a:latin typeface="Times New Roman" panose="02020603050405020304" pitchFamily="18" charset="0"/>
                <a:ea typeface="+mn-ea"/>
                <a:cs typeface="Times New Roman" panose="02020603050405020304" pitchFamily="18" charset="0"/>
              </a:rPr>
              <a:t>个</a:t>
            </a:r>
            <a:r>
              <a:rPr lang="zh-CN" altLang="en-US" sz="2400" b="1" dirty="0">
                <a:latin typeface="Times New Roman" panose="02020603050405020304" pitchFamily="18" charset="0"/>
                <a:ea typeface="+mn-ea"/>
                <a:cs typeface="Times New Roman" panose="02020603050405020304" pitchFamily="18" charset="0"/>
              </a:rPr>
              <a:t>大小相似的互斥子集，每次用</a:t>
            </a:r>
            <a:r>
              <a:rPr lang="en-US" altLang="zh-CN" sz="2400" b="1" dirty="0">
                <a:latin typeface="Times New Roman" panose="02020603050405020304" pitchFamily="18" charset="0"/>
                <a:ea typeface="+mn-ea"/>
                <a:cs typeface="Times New Roman" panose="02020603050405020304" pitchFamily="18" charset="0"/>
              </a:rPr>
              <a:t>k-1</a:t>
            </a:r>
            <a:r>
              <a:rPr lang="zh-CN" altLang="en-US" sz="2400" b="1" dirty="0">
                <a:latin typeface="Times New Roman" panose="02020603050405020304" pitchFamily="18" charset="0"/>
                <a:ea typeface="+mn-ea"/>
                <a:cs typeface="Times New Roman" panose="02020603050405020304" pitchFamily="18" charset="0"/>
              </a:rPr>
              <a:t>个子集的并集作为</a:t>
            </a:r>
            <a:r>
              <a:rPr lang="zh-CN" altLang="en-US" sz="2400" b="1" dirty="0">
                <a:solidFill>
                  <a:srgbClr val="0000FF"/>
                </a:solidFill>
                <a:latin typeface="Times New Roman" panose="02020603050405020304" pitchFamily="18" charset="0"/>
                <a:ea typeface="+mn-ea"/>
                <a:cs typeface="Times New Roman" panose="02020603050405020304" pitchFamily="18" charset="0"/>
              </a:rPr>
              <a:t>训练集</a:t>
            </a:r>
            <a:r>
              <a:rPr lang="zh-CN" altLang="en-US" sz="2400" b="1" dirty="0">
                <a:latin typeface="Times New Roman" panose="02020603050405020304" pitchFamily="18" charset="0"/>
                <a:ea typeface="+mn-ea"/>
                <a:cs typeface="Times New Roman" panose="02020603050405020304" pitchFamily="18" charset="0"/>
              </a:rPr>
              <a:t>，余下的子集作为</a:t>
            </a:r>
            <a:r>
              <a:rPr lang="zh-CN" altLang="en-US" sz="2400" b="1" dirty="0">
                <a:solidFill>
                  <a:srgbClr val="FF0000"/>
                </a:solidFill>
                <a:latin typeface="Times New Roman" panose="02020603050405020304" pitchFamily="18" charset="0"/>
                <a:ea typeface="+mn-ea"/>
                <a:cs typeface="Times New Roman" panose="02020603050405020304" pitchFamily="18" charset="0"/>
              </a:rPr>
              <a:t>验证集</a:t>
            </a:r>
            <a:r>
              <a:rPr lang="zh-CN" altLang="en-US" sz="2400" b="1" dirty="0">
                <a:latin typeface="Times New Roman" panose="02020603050405020304" pitchFamily="18" charset="0"/>
                <a:ea typeface="+mn-ea"/>
                <a:cs typeface="Times New Roman" panose="02020603050405020304" pitchFamily="18" charset="0"/>
              </a:rPr>
              <a:t>，最终返回</a:t>
            </a:r>
            <a:r>
              <a:rPr lang="en-US" altLang="zh-CN" sz="2400" b="1" dirty="0">
                <a:latin typeface="Times New Roman" panose="02020603050405020304" pitchFamily="18" charset="0"/>
                <a:ea typeface="+mn-ea"/>
                <a:cs typeface="Times New Roman" panose="02020603050405020304" pitchFamily="18" charset="0"/>
              </a:rPr>
              <a:t>k</a:t>
            </a:r>
            <a:r>
              <a:rPr lang="zh-CN" altLang="en-US" sz="2400" b="1" dirty="0">
                <a:latin typeface="Times New Roman" panose="02020603050405020304" pitchFamily="18" charset="0"/>
                <a:ea typeface="+mn-ea"/>
                <a:cs typeface="Times New Roman" panose="02020603050405020304" pitchFamily="18" charset="0"/>
              </a:rPr>
              <a:t>个测试结果的均值，</a:t>
            </a:r>
            <a:r>
              <a:rPr lang="en-US" altLang="zh-CN" sz="2400" b="1" dirty="0">
                <a:latin typeface="Times New Roman" panose="02020603050405020304" pitchFamily="18" charset="0"/>
                <a:ea typeface="+mn-ea"/>
                <a:cs typeface="Times New Roman" panose="02020603050405020304" pitchFamily="18" charset="0"/>
              </a:rPr>
              <a:t>k</a:t>
            </a:r>
            <a:r>
              <a:rPr lang="zh-CN" altLang="en-US" sz="2400" b="1" dirty="0">
                <a:latin typeface="Times New Roman" panose="02020603050405020304" pitchFamily="18" charset="0"/>
                <a:ea typeface="+mn-ea"/>
                <a:cs typeface="Times New Roman" panose="02020603050405020304" pitchFamily="18" charset="0"/>
              </a:rPr>
              <a:t>最常用的取值是</a:t>
            </a:r>
            <a:r>
              <a:rPr lang="en-US" altLang="zh-CN" sz="2400" b="1" dirty="0">
                <a:solidFill>
                  <a:srgbClr val="0000FF"/>
                </a:solidFill>
                <a:latin typeface="Times New Roman" panose="02020603050405020304" pitchFamily="18" charset="0"/>
                <a:ea typeface="+mn-ea"/>
                <a:cs typeface="Times New Roman" panose="02020603050405020304" pitchFamily="18" charset="0"/>
              </a:rPr>
              <a:t>10</a:t>
            </a:r>
            <a:r>
              <a:rPr lang="zh-CN" altLang="en-US" sz="2400" b="1" dirty="0">
                <a:latin typeface="Times New Roman" panose="02020603050405020304" pitchFamily="18" charset="0"/>
                <a:ea typeface="+mn-ea"/>
                <a:cs typeface="Times New Roman" panose="02020603050405020304" pitchFamily="18" charset="0"/>
              </a:rPr>
              <a:t>。</a:t>
            </a:r>
            <a:endParaRPr lang="en-US" altLang="zh-CN" sz="2400" b="1" dirty="0">
              <a:latin typeface="Times New Roman" panose="02020603050405020304" pitchFamily="18" charset="0"/>
              <a:ea typeface="+mn-ea"/>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692" y="3068960"/>
            <a:ext cx="6961287" cy="285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a:extLst>
              <a:ext uri="{FF2B5EF4-FFF2-40B4-BE49-F238E27FC236}">
                <a16:creationId xmlns:a16="http://schemas.microsoft.com/office/drawing/2014/main" id="{82672722-6D13-43BE-A7B6-D8AFEA7C4D55}"/>
              </a:ext>
            </a:extLst>
          </p:cNvPr>
          <p:cNvSpPr/>
          <p:nvPr/>
        </p:nvSpPr>
        <p:spPr>
          <a:xfrm>
            <a:off x="395536" y="1088345"/>
            <a:ext cx="4572000" cy="523220"/>
          </a:xfrm>
          <a:prstGeom prst="rect">
            <a:avLst/>
          </a:prstGeom>
        </p:spPr>
        <p:txBody>
          <a:bodyPr>
            <a:spAutoFit/>
          </a:bodyPr>
          <a:lstStyle/>
          <a:p>
            <a:r>
              <a:rPr lang="zh-CN" altLang="en-US" b="1" dirty="0">
                <a:solidFill>
                  <a:srgbClr val="FF0000"/>
                </a:solidFill>
              </a:rPr>
              <a:t>解决数据不够多的问题： </a:t>
            </a:r>
          </a:p>
        </p:txBody>
      </p:sp>
      <p:sp>
        <p:nvSpPr>
          <p:cNvPr id="2" name="矩形 1">
            <a:extLst>
              <a:ext uri="{FF2B5EF4-FFF2-40B4-BE49-F238E27FC236}">
                <a16:creationId xmlns:a16="http://schemas.microsoft.com/office/drawing/2014/main" id="{CA4EB173-64F0-43DC-8EB0-DEA38EE96715}"/>
              </a:ext>
            </a:extLst>
          </p:cNvPr>
          <p:cNvSpPr/>
          <p:nvPr/>
        </p:nvSpPr>
        <p:spPr>
          <a:xfrm>
            <a:off x="1251817" y="5942110"/>
            <a:ext cx="5553176" cy="830997"/>
          </a:xfrm>
          <a:prstGeom prst="rect">
            <a:avLst/>
          </a:prstGeom>
        </p:spPr>
        <p:txBody>
          <a:bodyPr wrap="square">
            <a:spAutoFit/>
          </a:bodyPr>
          <a:lstStyle/>
          <a:p>
            <a:r>
              <a:rPr lang="zh-CN" altLang="en-US" sz="2400" b="1" dirty="0">
                <a:solidFill>
                  <a:srgbClr val="0432FF"/>
                </a:solidFill>
                <a:latin typeface="Times New Roman" panose="02020603050405020304" pitchFamily="18" charset="0"/>
                <a:cs typeface="Times New Roman" panose="02020603050405020304" pitchFamily="18" charset="0"/>
              </a:rPr>
              <a:t>能够让可得到数据的</a:t>
            </a:r>
            <a:r>
              <a:rPr lang="en-US" altLang="zh-CN" sz="2400" b="1" dirty="0">
                <a:solidFill>
                  <a:srgbClr val="0432FF"/>
                </a:solidFill>
                <a:latin typeface="Times New Roman" panose="02020603050405020304" pitchFamily="18" charset="0"/>
                <a:cs typeface="Times New Roman" panose="02020603050405020304" pitchFamily="18" charset="0"/>
              </a:rPr>
              <a:t>(k-1)/k</a:t>
            </a:r>
            <a:r>
              <a:rPr lang="zh-CN" altLang="en-US" sz="2400" b="1" dirty="0">
                <a:solidFill>
                  <a:srgbClr val="0432FF"/>
                </a:solidFill>
                <a:latin typeface="Times New Roman" panose="02020603050405020304" pitchFamily="18" charset="0"/>
                <a:cs typeface="Times New Roman" panose="02020603050405020304" pitchFamily="18" charset="0"/>
              </a:rPr>
              <a:t>⽤于训练，同时使⽤所有的数据来评估表现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solidFill>
                  <a:srgbClr val="0432FF"/>
                </a:solidFill>
              </a:rPr>
              <a:t>留一法</a:t>
            </a:r>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108</a:t>
            </a:fld>
            <a:endParaRPr lang="en-US" altLang="zh-CN" strike="noStrike" noProof="1">
              <a:latin typeface="Garamond" panose="02020404030301010803" pitchFamily="18" charset="0"/>
            </a:endParaRPr>
          </a:p>
        </p:txBody>
      </p:sp>
      <p:sp>
        <p:nvSpPr>
          <p:cNvPr id="5" name="矩形 4"/>
          <p:cNvSpPr/>
          <p:nvPr/>
        </p:nvSpPr>
        <p:spPr>
          <a:xfrm>
            <a:off x="571472" y="1142984"/>
            <a:ext cx="8143932" cy="5201424"/>
          </a:xfrm>
          <a:prstGeom prst="rect">
            <a:avLst/>
          </a:prstGeom>
        </p:spPr>
        <p:txBody>
          <a:bodyPr wrap="square">
            <a:spAutoFit/>
          </a:bodyPr>
          <a:lstStyle/>
          <a:p>
            <a:endParaRPr lang="en-US" altLang="zh-CN" b="1" dirty="0">
              <a:solidFill>
                <a:srgbClr val="FF0000"/>
              </a:solidFill>
            </a:endParaRPr>
          </a:p>
          <a:p>
            <a:r>
              <a:rPr lang="zh-CN" altLang="en-US" b="1" dirty="0">
                <a:solidFill>
                  <a:srgbClr val="FF0000"/>
                </a:solidFill>
              </a:rPr>
              <a:t>解决数据相当稀疏的问题：</a:t>
            </a:r>
            <a:endParaRPr lang="en-US" altLang="zh-CN" b="1" dirty="0">
              <a:solidFill>
                <a:srgbClr val="FF0000"/>
              </a:solidFill>
            </a:endParaRPr>
          </a:p>
          <a:p>
            <a:endParaRPr lang="en-US" altLang="zh-CN" b="1" dirty="0">
              <a:solidFill>
                <a:srgbClr val="FF0000"/>
              </a:solidFill>
            </a:endParaRPr>
          </a:p>
          <a:p>
            <a:pPr>
              <a:lnSpc>
                <a:spcPct val="150000"/>
              </a:lnSpc>
            </a:pPr>
            <a:r>
              <a:rPr lang="zh-CN" altLang="en-US" b="1" dirty="0">
                <a:latin typeface="Times New Roman" panose="02020603050405020304" pitchFamily="18" charset="0"/>
                <a:ea typeface="+mn-ea"/>
                <a:cs typeface="Times New Roman" panose="02020603050405020304" pitchFamily="18" charset="0"/>
              </a:rPr>
              <a:t>考虑</a:t>
            </a:r>
            <a:r>
              <a:rPr lang="en-US" altLang="zh-CN" b="1" dirty="0">
                <a:latin typeface="Times New Roman" panose="02020603050405020304" pitchFamily="18" charset="0"/>
                <a:ea typeface="+mn-ea"/>
                <a:cs typeface="Times New Roman" panose="02020603050405020304" pitchFamily="18" charset="0"/>
              </a:rPr>
              <a:t>K = N</a:t>
            </a:r>
            <a:r>
              <a:rPr lang="zh-CN" altLang="en-US" b="1" dirty="0">
                <a:latin typeface="Times New Roman" panose="02020603050405020304" pitchFamily="18" charset="0"/>
                <a:ea typeface="+mn-ea"/>
                <a:cs typeface="Times New Roman" panose="02020603050405020304" pitchFamily="18" charset="0"/>
              </a:rPr>
              <a:t>的情况很合适，其中</a:t>
            </a:r>
            <a:r>
              <a:rPr lang="en-US" altLang="zh-CN" b="1" dirty="0">
                <a:latin typeface="Times New Roman" panose="02020603050405020304" pitchFamily="18" charset="0"/>
                <a:ea typeface="+mn-ea"/>
                <a:cs typeface="Times New Roman" panose="02020603050405020304" pitchFamily="18" charset="0"/>
              </a:rPr>
              <a:t>N</a:t>
            </a:r>
            <a:r>
              <a:rPr lang="zh-CN" altLang="en-US" b="1" dirty="0">
                <a:latin typeface="Times New Roman" panose="02020603050405020304" pitchFamily="18" charset="0"/>
                <a:ea typeface="+mn-ea"/>
                <a:cs typeface="Times New Roman" panose="02020603050405020304" pitchFamily="18" charset="0"/>
              </a:rPr>
              <a:t>是数据点的总数。这种技术叫做“留⼀法”（</a:t>
            </a:r>
            <a:r>
              <a:rPr lang="en-US" altLang="zh-CN" b="1" dirty="0">
                <a:latin typeface="Times New Roman" panose="02020603050405020304" pitchFamily="18" charset="0"/>
                <a:ea typeface="+mn-ea"/>
                <a:cs typeface="Times New Roman" panose="02020603050405020304" pitchFamily="18" charset="0"/>
              </a:rPr>
              <a:t>leave-one-out</a:t>
            </a:r>
            <a:r>
              <a:rPr lang="zh-CN" altLang="en-US" b="1" dirty="0">
                <a:latin typeface="Times New Roman" panose="02020603050405020304" pitchFamily="18" charset="0"/>
                <a:ea typeface="+mn-ea"/>
                <a:cs typeface="Times New Roman" panose="02020603050405020304" pitchFamily="18" charset="0"/>
              </a:rPr>
              <a:t>）。 </a:t>
            </a:r>
            <a:endParaRPr lang="en-US" altLang="zh-CN" b="1" dirty="0">
              <a:latin typeface="Times New Roman" panose="02020603050405020304" pitchFamily="18" charset="0"/>
              <a:ea typeface="+mn-ea"/>
              <a:cs typeface="Times New Roman" panose="02020603050405020304" pitchFamily="18" charset="0"/>
            </a:endParaRPr>
          </a:p>
          <a:p>
            <a:pPr lvl="1">
              <a:lnSpc>
                <a:spcPct val="150000"/>
              </a:lnSpc>
              <a:buFont typeface="Arial" panose="020B0604020202020204" pitchFamily="34" charset="0"/>
              <a:buChar char="•"/>
            </a:pPr>
            <a:r>
              <a:rPr lang="zh-CN" altLang="en-US" sz="2400" b="1" dirty="0"/>
              <a:t>  不受随机样本划分方式的影响</a:t>
            </a:r>
            <a:endParaRPr lang="en-US" altLang="zh-CN" sz="2400" b="1" dirty="0"/>
          </a:p>
          <a:p>
            <a:pPr lvl="1">
              <a:lnSpc>
                <a:spcPct val="150000"/>
              </a:lnSpc>
              <a:buFont typeface="Arial" panose="020B0604020202020204" pitchFamily="34" charset="0"/>
              <a:buChar char="•"/>
            </a:pPr>
            <a:r>
              <a:rPr lang="zh-CN" altLang="en-US" sz="2400" b="1" dirty="0"/>
              <a:t>  结果往往比较准确</a:t>
            </a:r>
            <a:endParaRPr lang="en-US" altLang="zh-CN" sz="2400" b="1" dirty="0"/>
          </a:p>
          <a:p>
            <a:pPr lvl="1">
              <a:lnSpc>
                <a:spcPct val="150000"/>
              </a:lnSpc>
              <a:buFont typeface="Arial" panose="020B0604020202020204" pitchFamily="34" charset="0"/>
              <a:buChar char="•"/>
            </a:pPr>
            <a:r>
              <a:rPr lang="zh-CN" altLang="en-US" sz="2400" b="1" dirty="0"/>
              <a:t>  当数据集比较大时，计算开销难以忍受</a:t>
            </a:r>
          </a:p>
          <a:p>
            <a:br>
              <a:rPr lang="zh-CN" altLang="en-US" dirty="0"/>
            </a:b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63842" name="Picture 2"/>
          <p:cNvPicPr>
            <a:picLocks noChangeAspect="1" noChangeArrowheads="1"/>
          </p:cNvPicPr>
          <p:nvPr/>
        </p:nvPicPr>
        <p:blipFill>
          <a:blip r:embed="rId2" cstate="print"/>
          <a:srcRect/>
          <a:stretch>
            <a:fillRect/>
          </a:stretch>
        </p:blipFill>
        <p:spPr bwMode="auto">
          <a:xfrm>
            <a:off x="19050" y="28575"/>
            <a:ext cx="9105988" cy="5877272"/>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109</a:t>
            </a:fld>
            <a:endParaRPr lang="en-US" altLang="zh-CN" strike="noStrike" noProof="1">
              <a:latin typeface="Garamond" panose="02020404030301010803" pitchFamily="18" charset="0"/>
            </a:endParaRPr>
          </a:p>
        </p:txBody>
      </p:sp>
      <p:sp>
        <p:nvSpPr>
          <p:cNvPr id="6" name="TextBox 5"/>
          <p:cNvSpPr txBox="1"/>
          <p:nvPr/>
        </p:nvSpPr>
        <p:spPr>
          <a:xfrm>
            <a:off x="1744638" y="6177384"/>
            <a:ext cx="5832648" cy="523220"/>
          </a:xfrm>
          <a:prstGeom prst="rect">
            <a:avLst/>
          </a:prstGeom>
          <a:noFill/>
        </p:spPr>
        <p:txBody>
          <a:bodyPr wrap="square" rtlCol="0">
            <a:spAutoFit/>
          </a:bodyPr>
          <a:lstStyle/>
          <a:p>
            <a:r>
              <a:rPr lang="zh-CN" altLang="en-US" b="1" dirty="0">
                <a:solidFill>
                  <a:srgbClr val="0432FF"/>
                </a:solidFill>
              </a:rPr>
              <a:t>留一交叉验证：哪个模型</a:t>
            </a:r>
            <a:r>
              <a:rPr lang="en-US" altLang="zh-CN" b="1" dirty="0">
                <a:solidFill>
                  <a:srgbClr val="0432FF"/>
                </a:solidFill>
              </a:rPr>
              <a:t>E</a:t>
            </a:r>
            <a:r>
              <a:rPr lang="zh-CN" altLang="en-US" b="1" dirty="0">
                <a:solidFill>
                  <a:srgbClr val="0432FF"/>
                </a:solidFill>
              </a:rPr>
              <a:t>小选哪个</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Number Placeholder 4"/>
          <p:cNvSpPr>
            <a:spLocks noGrp="1"/>
          </p:cNvSpPr>
          <p:nvPr>
            <p:ph type="sldNum" sz="quarter" idx="12"/>
          </p:nvPr>
        </p:nvSpPr>
        <p:spPr>
          <a:xfrm>
            <a:off x="3124200" y="6356350"/>
            <a:ext cx="2895600" cy="365125"/>
          </a:xfrm>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buChar char="•"/>
            </a:pPr>
            <a:fld id="{9A0DB2DC-4C9A-4742-B13C-FB6460FD3503}" type="slidenum">
              <a:rPr lang="en-US" altLang="zh-CN" sz="1200" b="1" dirty="0">
                <a:solidFill>
                  <a:srgbClr val="898989"/>
                </a:solidFill>
              </a:rPr>
              <a:t>11</a:t>
            </a:fld>
            <a:endParaRPr lang="en-US" altLang="zh-CN" sz="1200" b="1" dirty="0">
              <a:solidFill>
                <a:srgbClr val="898989"/>
              </a:solidFill>
            </a:endParaRPr>
          </a:p>
        </p:txBody>
      </p:sp>
      <p:sp>
        <p:nvSpPr>
          <p:cNvPr id="13314" name="Rectangle 2"/>
          <p:cNvSpPr>
            <a:spLocks noGrp="1"/>
          </p:cNvSpPr>
          <p:nvPr>
            <p:ph type="title"/>
          </p:nvPr>
        </p:nvSpPr>
        <p:spPr/>
        <p:txBody>
          <a:bodyPr vert="horz" wrap="square" lIns="91440" tIns="45720" rIns="91440" bIns="45720" anchor="ctr"/>
          <a:lstStyle/>
          <a:p>
            <a:pPr eaLnBrk="1" hangingPunct="1"/>
            <a:r>
              <a:rPr lang="zh-CN" altLang="en-US" b="1" dirty="0"/>
              <a:t>期刊</a:t>
            </a:r>
            <a:r>
              <a:rPr lang="tr-TR" altLang="zh-CN" b="1" dirty="0"/>
              <a:t>Journals</a:t>
            </a:r>
          </a:p>
        </p:txBody>
      </p:sp>
      <p:sp>
        <p:nvSpPr>
          <p:cNvPr id="13315" name="Rectangle 3"/>
          <p:cNvSpPr>
            <a:spLocks noGrp="1"/>
          </p:cNvSpPr>
          <p:nvPr>
            <p:ph idx="1"/>
          </p:nvPr>
        </p:nvSpPr>
        <p:spPr/>
        <p:txBody>
          <a:bodyPr vert="horz" wrap="square" lIns="91440" tIns="45720" rIns="91440" bIns="45720" anchor="t"/>
          <a:lstStyle/>
          <a:p>
            <a:pPr eaLnBrk="1" hangingPunct="1">
              <a:lnSpc>
                <a:spcPct val="150000"/>
              </a:lnSpc>
              <a:spcBef>
                <a:spcPts val="0"/>
              </a:spcBef>
            </a:pPr>
            <a:r>
              <a:rPr lang="tr-TR" altLang="zh-CN" b="1" dirty="0"/>
              <a:t>Journal of Machine Learning Research </a:t>
            </a:r>
            <a:r>
              <a:rPr lang="tr-TR" altLang="zh-CN" b="1" dirty="0">
                <a:hlinkClick r:id="rId2"/>
              </a:rPr>
              <a:t>www.jmlr.org</a:t>
            </a:r>
            <a:endParaRPr lang="tr-TR" altLang="zh-CN" b="1" dirty="0"/>
          </a:p>
          <a:p>
            <a:pPr eaLnBrk="1" hangingPunct="1">
              <a:lnSpc>
                <a:spcPct val="150000"/>
              </a:lnSpc>
              <a:spcBef>
                <a:spcPts val="0"/>
              </a:spcBef>
            </a:pPr>
            <a:r>
              <a:rPr lang="tr-TR" altLang="zh-CN" b="1" dirty="0"/>
              <a:t>Machine Learning </a:t>
            </a:r>
          </a:p>
          <a:p>
            <a:pPr eaLnBrk="1" hangingPunct="1">
              <a:lnSpc>
                <a:spcPct val="150000"/>
              </a:lnSpc>
              <a:spcBef>
                <a:spcPts val="0"/>
              </a:spcBef>
            </a:pPr>
            <a:r>
              <a:rPr lang="tr-TR" altLang="zh-CN" b="1" dirty="0"/>
              <a:t>IEEE Transactions on Neural Networks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
          <p:cNvSpPr>
            <a:spLocks noGrp="1"/>
          </p:cNvSpPr>
          <p:nvPr>
            <p:ph type="title"/>
          </p:nvPr>
        </p:nvSpPr>
        <p:spPr/>
        <p:txBody>
          <a:bodyPr vert="horz" wrap="square" lIns="91440" tIns="45720" rIns="91440" bIns="45720" anchor="ctr"/>
          <a:lstStyle/>
          <a:p>
            <a:r>
              <a:rPr lang="zh-CN" altLang="en-US" b="1" dirty="0"/>
              <a:t>本章阅读</a:t>
            </a:r>
          </a:p>
        </p:txBody>
      </p:sp>
      <p:sp>
        <p:nvSpPr>
          <p:cNvPr id="153602" name="内容占位符 2"/>
          <p:cNvSpPr>
            <a:spLocks noGrp="1"/>
          </p:cNvSpPr>
          <p:nvPr>
            <p:ph idx="1"/>
          </p:nvPr>
        </p:nvSpPr>
        <p:spPr>
          <a:xfrm>
            <a:off x="457200" y="1600200"/>
            <a:ext cx="8472518" cy="4525963"/>
          </a:xfrm>
        </p:spPr>
        <p:txBody>
          <a:bodyPr vert="horz" wrap="square" lIns="91440" tIns="45720" rIns="91440" bIns="45720" anchor="t"/>
          <a:lstStyle/>
          <a:p>
            <a:pPr>
              <a:lnSpc>
                <a:spcPct val="150000"/>
              </a:lnSpc>
            </a:pPr>
            <a:r>
              <a:rPr lang="en-US" altLang="zh-CN" b="1" dirty="0"/>
              <a:t>Bishop Ch. 1.1</a:t>
            </a:r>
          </a:p>
          <a:p>
            <a:pPr>
              <a:lnSpc>
                <a:spcPct val="150000"/>
              </a:lnSpc>
            </a:pPr>
            <a:r>
              <a:rPr lang="zh-CN" altLang="en-US" b="1" dirty="0"/>
              <a:t>李航 </a:t>
            </a:r>
            <a:r>
              <a:rPr lang="en-US" altLang="zh-CN" b="1" dirty="0"/>
              <a:t>Ch.1 </a:t>
            </a:r>
          </a:p>
          <a:p>
            <a:pPr>
              <a:lnSpc>
                <a:spcPct val="150000"/>
              </a:lnSpc>
            </a:pPr>
            <a:r>
              <a:rPr lang="zh-CN" altLang="en-US" b="1" dirty="0"/>
              <a:t>邱锡鹏 </a:t>
            </a:r>
            <a:r>
              <a:rPr lang="en-US" altLang="zh-CN" b="1" dirty="0"/>
              <a:t>Ch.2</a:t>
            </a:r>
          </a:p>
        </p:txBody>
      </p:sp>
      <p:sp>
        <p:nvSpPr>
          <p:cNvPr id="153603" name="灯片编号占位符 3"/>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110</a:t>
            </a:fld>
            <a:endParaRPr lang="en-US" altLang="zh-CN" sz="1200" dirty="0">
              <a:solidFill>
                <a:srgbClr val="898989"/>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82536640085&amp;di=122d4aefcafae139a941b3fa2bbf2dde&amp;imgtype=0&amp;src=http%3A%2F%2Finews.gtimg.com%2Fnewsapp_match%2F0%2F7264573754%2F0"/>
          <p:cNvPicPr>
            <a:picLocks noChangeAspect="1" noChangeArrowheads="1" noCrop="1"/>
          </p:cNvPicPr>
          <p:nvPr/>
        </p:nvPicPr>
        <p:blipFill>
          <a:blip r:embed="rId2" cstate="print"/>
          <a:srcRect/>
          <a:stretch>
            <a:fillRect/>
          </a:stretch>
        </p:blipFill>
        <p:spPr bwMode="auto">
          <a:xfrm>
            <a:off x="3059832" y="2204864"/>
            <a:ext cx="2857500" cy="28575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4"/>
          <p:cNvSpPr>
            <a:spLocks noGrp="1"/>
          </p:cNvSpPr>
          <p:nvPr>
            <p:ph type="sldNum" sz="quarter" idx="12"/>
          </p:nvPr>
        </p:nvSpPr>
        <p:spPr>
          <a:xfrm>
            <a:off x="3124200" y="6356350"/>
            <a:ext cx="2895600" cy="365125"/>
          </a:xfrm>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ctr">
              <a:buChar char="•"/>
            </a:pPr>
            <a:fld id="{9A0DB2DC-4C9A-4742-B13C-FB6460FD3503}" type="slidenum">
              <a:rPr lang="en-US" altLang="zh-CN" sz="1200" b="1" dirty="0">
                <a:solidFill>
                  <a:srgbClr val="898989"/>
                </a:solidFill>
              </a:rPr>
              <a:t>12</a:t>
            </a:fld>
            <a:endParaRPr lang="en-US" altLang="zh-CN" sz="1200" b="1" dirty="0">
              <a:solidFill>
                <a:srgbClr val="898989"/>
              </a:solidFill>
            </a:endParaRPr>
          </a:p>
        </p:txBody>
      </p:sp>
      <p:sp>
        <p:nvSpPr>
          <p:cNvPr id="14338" name="Rectangle 2"/>
          <p:cNvSpPr>
            <a:spLocks noGrp="1"/>
          </p:cNvSpPr>
          <p:nvPr>
            <p:ph type="title"/>
          </p:nvPr>
        </p:nvSpPr>
        <p:spPr/>
        <p:txBody>
          <a:bodyPr vert="horz" wrap="square" lIns="91440" tIns="45720" rIns="91440" bIns="45720" anchor="ctr"/>
          <a:lstStyle/>
          <a:p>
            <a:pPr eaLnBrk="1" hangingPunct="1"/>
            <a:r>
              <a:rPr lang="zh-CN" altLang="en-US" b="1" dirty="0"/>
              <a:t>会议</a:t>
            </a:r>
            <a:r>
              <a:rPr lang="tr-TR" altLang="zh-CN" b="1" dirty="0"/>
              <a:t>Conferences</a:t>
            </a:r>
          </a:p>
        </p:txBody>
      </p:sp>
      <p:sp>
        <p:nvSpPr>
          <p:cNvPr id="14339" name="Rectangle 3"/>
          <p:cNvSpPr>
            <a:spLocks noGrp="1"/>
          </p:cNvSpPr>
          <p:nvPr>
            <p:ph idx="1"/>
          </p:nvPr>
        </p:nvSpPr>
        <p:spPr>
          <a:xfrm>
            <a:off x="142875" y="1643063"/>
            <a:ext cx="9001125" cy="4286250"/>
          </a:xfrm>
        </p:spPr>
        <p:txBody>
          <a:bodyPr vert="horz" wrap="square" lIns="91440" tIns="45720" rIns="91440" bIns="45720" anchor="t"/>
          <a:lstStyle/>
          <a:p>
            <a:pPr eaLnBrk="1" hangingPunct="1">
              <a:lnSpc>
                <a:spcPct val="150000"/>
              </a:lnSpc>
            </a:pPr>
            <a:r>
              <a:rPr lang="tr-TR" altLang="zh-CN" sz="2800" b="1" dirty="0"/>
              <a:t>International Joint Conference on Artificial Intelligence (IJCAI)</a:t>
            </a:r>
          </a:p>
          <a:p>
            <a:pPr eaLnBrk="1" hangingPunct="1">
              <a:lnSpc>
                <a:spcPct val="150000"/>
              </a:lnSpc>
            </a:pPr>
            <a:r>
              <a:rPr lang="en-US" sz="2800" dirty="0"/>
              <a:t> </a:t>
            </a:r>
            <a:r>
              <a:rPr lang="en-US" altLang="zh-CN" sz="2800" b="1" dirty="0"/>
              <a:t>the Association for the Advance of Artificial Intelligence (AAAI)</a:t>
            </a:r>
          </a:p>
          <a:p>
            <a:pPr eaLnBrk="1" hangingPunct="1">
              <a:lnSpc>
                <a:spcPct val="150000"/>
              </a:lnSpc>
            </a:pPr>
            <a:r>
              <a:rPr lang="tr-TR" altLang="zh-CN" sz="2800" b="1" dirty="0"/>
              <a:t>International Conference on Machine Learning</a:t>
            </a:r>
            <a:r>
              <a:rPr lang="en-US" altLang="zh-CN" sz="2800" b="1" dirty="0"/>
              <a:t>          </a:t>
            </a:r>
            <a:r>
              <a:rPr lang="tr-TR" altLang="zh-CN" sz="2800" b="1" dirty="0"/>
              <a:t> (ICML)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395536" y="0"/>
            <a:ext cx="8229600" cy="1143000"/>
          </a:xfrm>
        </p:spPr>
        <p:txBody>
          <a:bodyPr vert="horz" wrap="square" lIns="91440" tIns="45720" rIns="91440" bIns="45720" anchor="ctr"/>
          <a:lstStyle/>
          <a:p>
            <a:r>
              <a:rPr lang="zh-CN" altLang="en-US" b="1" dirty="0"/>
              <a:t>考核方式与成绩评定</a:t>
            </a:r>
          </a:p>
        </p:txBody>
      </p:sp>
      <p:sp>
        <p:nvSpPr>
          <p:cNvPr id="15362" name="内容占位符 2"/>
          <p:cNvSpPr>
            <a:spLocks noGrp="1"/>
          </p:cNvSpPr>
          <p:nvPr>
            <p:ph idx="1"/>
          </p:nvPr>
        </p:nvSpPr>
        <p:spPr>
          <a:xfrm>
            <a:off x="167957" y="1412776"/>
            <a:ext cx="8808085" cy="4526280"/>
          </a:xfrm>
        </p:spPr>
        <p:txBody>
          <a:bodyPr vert="horz" wrap="square" lIns="91440" tIns="45720" rIns="91440" bIns="45720" anchor="t"/>
          <a:lstStyle/>
          <a:p>
            <a:pPr lvl="1" indent="0">
              <a:lnSpc>
                <a:spcPct val="150000"/>
              </a:lnSpc>
              <a:spcBef>
                <a:spcPts val="0"/>
              </a:spcBef>
            </a:pPr>
            <a:r>
              <a:rPr lang="zh-CN" altLang="en-US" sz="3600" b="1" dirty="0">
                <a:solidFill>
                  <a:srgbClr val="FF0000"/>
                </a:solidFill>
              </a:rPr>
              <a:t>平时成绩</a:t>
            </a:r>
            <a:r>
              <a:rPr lang="en-US" altLang="zh-CN" sz="3600" b="1" dirty="0">
                <a:solidFill>
                  <a:srgbClr val="FF0000"/>
                </a:solidFill>
              </a:rPr>
              <a:t>（50%）</a:t>
            </a:r>
          </a:p>
          <a:p>
            <a:pPr lvl="2" indent="0">
              <a:lnSpc>
                <a:spcPct val="150000"/>
              </a:lnSpc>
              <a:spcBef>
                <a:spcPts val="0"/>
              </a:spcBef>
            </a:pPr>
            <a:r>
              <a:rPr lang="zh-CN" altLang="zh-CN" sz="2800" b="1" dirty="0"/>
              <a:t>课后作业（</a:t>
            </a:r>
            <a:r>
              <a:rPr lang="en-US" altLang="zh-CN" sz="2800" b="1" dirty="0"/>
              <a:t>20%</a:t>
            </a:r>
            <a:r>
              <a:rPr lang="zh-CN" altLang="zh-CN" sz="2800" b="1" dirty="0"/>
              <a:t>）</a:t>
            </a:r>
            <a:r>
              <a:rPr lang="zh-CN" altLang="en-US" sz="2800" b="1" dirty="0"/>
              <a:t>：</a:t>
            </a:r>
            <a:r>
              <a:rPr lang="en-US" altLang="zh-CN" sz="2800" b="1" dirty="0"/>
              <a:t>4</a:t>
            </a:r>
            <a:r>
              <a:rPr lang="zh-CN" altLang="en-US" sz="2800" b="1" dirty="0"/>
              <a:t>次作业，每次</a:t>
            </a:r>
            <a:r>
              <a:rPr lang="en-US" altLang="zh-CN" sz="2800" b="1" dirty="0"/>
              <a:t>5</a:t>
            </a:r>
            <a:r>
              <a:rPr lang="zh-CN" altLang="en-US" sz="2800" b="1" dirty="0"/>
              <a:t>分</a:t>
            </a:r>
          </a:p>
          <a:p>
            <a:pPr lvl="2" indent="0">
              <a:lnSpc>
                <a:spcPct val="150000"/>
              </a:lnSpc>
              <a:spcBef>
                <a:spcPts val="0"/>
              </a:spcBef>
            </a:pPr>
            <a:r>
              <a:rPr lang="en-US" altLang="zh-CN" sz="2800" b="1" dirty="0"/>
              <a:t>课程设计</a:t>
            </a:r>
            <a:r>
              <a:rPr lang="zh-CN" altLang="zh-CN" sz="2800" b="1" dirty="0"/>
              <a:t>（</a:t>
            </a:r>
            <a:r>
              <a:rPr lang="en-US" altLang="zh-CN" sz="2800" b="1" dirty="0"/>
              <a:t>30%</a:t>
            </a:r>
            <a:r>
              <a:rPr lang="zh-CN" altLang="zh-CN" sz="2800" b="1" dirty="0"/>
              <a:t>）</a:t>
            </a:r>
            <a:r>
              <a:rPr lang="zh-CN" altLang="en-US" sz="2800" b="1" dirty="0"/>
              <a:t>：自由组队</a:t>
            </a:r>
          </a:p>
          <a:p>
            <a:pPr lvl="3" indent="0">
              <a:lnSpc>
                <a:spcPct val="150000"/>
              </a:lnSpc>
              <a:spcBef>
                <a:spcPts val="0"/>
              </a:spcBef>
            </a:pPr>
            <a:r>
              <a:rPr lang="en-US" altLang="zh-CN" sz="2800" b="1" dirty="0" err="1"/>
              <a:t>报告</a:t>
            </a:r>
            <a:r>
              <a:rPr lang="zh-CN" altLang="en-US" sz="2800" b="1" dirty="0"/>
              <a:t>及</a:t>
            </a:r>
            <a:r>
              <a:rPr lang="en-US" altLang="zh-CN" sz="2800" b="1" dirty="0"/>
              <a:t>ppt（20%）</a:t>
            </a:r>
          </a:p>
          <a:p>
            <a:pPr lvl="3" indent="0">
              <a:lnSpc>
                <a:spcPct val="150000"/>
              </a:lnSpc>
              <a:spcBef>
                <a:spcPts val="0"/>
              </a:spcBef>
            </a:pPr>
            <a:r>
              <a:rPr lang="en-US" altLang="zh-CN" sz="2800" b="1" dirty="0"/>
              <a:t>口头陈述（10%）</a:t>
            </a:r>
          </a:p>
          <a:p>
            <a:pPr lvl="1" indent="0" latinLnBrk="0">
              <a:lnSpc>
                <a:spcPct val="150000"/>
              </a:lnSpc>
              <a:spcBef>
                <a:spcPts val="0"/>
              </a:spcBef>
            </a:pPr>
            <a:r>
              <a:rPr lang="en-US" altLang="zh-CN" sz="3600" b="1" dirty="0" err="1">
                <a:solidFill>
                  <a:srgbClr val="FF0000"/>
                </a:solidFill>
              </a:rPr>
              <a:t>期末</a:t>
            </a:r>
            <a:r>
              <a:rPr lang="zh-CN" altLang="en-US" sz="3600" b="1" dirty="0">
                <a:solidFill>
                  <a:srgbClr val="FF0000"/>
                </a:solidFill>
              </a:rPr>
              <a:t>成绩</a:t>
            </a:r>
            <a:r>
              <a:rPr lang="en-US" altLang="zh-CN" sz="3600" b="1" dirty="0">
                <a:solidFill>
                  <a:srgbClr val="FF0000"/>
                </a:solidFill>
              </a:rPr>
              <a:t>（50%）</a:t>
            </a:r>
            <a:r>
              <a:rPr lang="zh-CN" altLang="en-US" sz="3600" b="1" dirty="0">
                <a:solidFill>
                  <a:srgbClr val="FF0000"/>
                </a:solidFill>
              </a:rPr>
              <a:t>：开卷考试</a:t>
            </a:r>
            <a:endParaRPr lang="en-US" altLang="zh-CN" sz="3600" b="1" dirty="0"/>
          </a:p>
        </p:txBody>
      </p:sp>
      <p:sp>
        <p:nvSpPr>
          <p:cNvPr id="1536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dirty="0">
                <a:solidFill>
                  <a:srgbClr val="898989"/>
                </a:solidFill>
              </a:rPr>
              <a:t>13</a:t>
            </a:fld>
            <a:endParaRPr lang="en-US" altLang="zh-CN" sz="1200" b="1" dirty="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vert="horz" wrap="square" lIns="91440" tIns="45720" rIns="91440" bIns="45720" anchor="ctr"/>
          <a:lstStyle/>
          <a:p>
            <a:r>
              <a:rPr lang="zh-CN" altLang="en-US" b="1" dirty="0"/>
              <a:t>课程设计要求</a:t>
            </a:r>
          </a:p>
        </p:txBody>
      </p:sp>
      <p:sp>
        <p:nvSpPr>
          <p:cNvPr id="3" name="内容占位符 2"/>
          <p:cNvSpPr>
            <a:spLocks noGrp="1"/>
          </p:cNvSpPr>
          <p:nvPr>
            <p:ph idx="1"/>
          </p:nvPr>
        </p:nvSpPr>
        <p:spPr>
          <a:xfrm>
            <a:off x="467995" y="1484630"/>
            <a:ext cx="8507288" cy="4525963"/>
          </a:xfrm>
        </p:spPr>
        <p:txBody>
          <a:bodyPr vert="horz" wrap="square" lIns="91440" tIns="45720" rIns="91440" bIns="45720" numCol="1" anchor="t" anchorCtr="0" compatLnSpc="1"/>
          <a:lstStyle/>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探究机器学习领域你感兴趣的问题，或</a:t>
            </a: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514350" marR="0" lvl="0" indent="-51435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把机器学习的方法应用到你感兴趣的领域</a:t>
            </a: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lvl="0">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开题报告</a:t>
            </a:r>
            <a:r>
              <a:rPr lang="en-US" altLang="zh-CN" sz="2400" b="1" dirty="0"/>
              <a:t>– 2</a:t>
            </a:r>
            <a:r>
              <a:rPr lang="zh-CN" altLang="en-US" sz="2400" b="1" dirty="0"/>
              <a:t>页</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 截止</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3</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月</a:t>
            </a:r>
            <a:r>
              <a:rPr lang="en-US" altLang="zh-CN" sz="2400" b="1" dirty="0"/>
              <a:t>28</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日（周二）</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需要回答如下问题：</a:t>
            </a:r>
            <a:endParaRPr kumimoji="0" lang="en-US" altLang="zh-CN" sz="2000" b="1" i="0" u="none" strike="noStrike" kern="120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rPr>
              <a:t>研究的问题是什么</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rPr>
              <a:t>问题的重要性和意义</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rPr>
              <a:t>前人工作存在的问题</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rPr>
              <a:t>你的解决方案的关键思路</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0" fontAlgn="base" latinLnBrk="0" hangingPunct="0">
              <a:lnSpc>
                <a:spcPct val="100000"/>
              </a:lnSpc>
              <a:spcBef>
                <a:spcPct val="20000"/>
              </a:spcBef>
              <a:spcAft>
                <a:spcPct val="0"/>
              </a:spcAft>
              <a:buClrTx/>
              <a:buSzTx/>
              <a:buFont typeface="+mj-lt"/>
              <a:buAutoNum type="arabicPeriod"/>
              <a:defRPr/>
            </a:pPr>
            <a:r>
              <a:rPr kumimoji="0" lang="zh-CN" altLang="en-US" sz="1600" b="1" i="0" u="none" strike="noStrike" kern="1200" cap="none" spc="0" normalizeH="0" baseline="0" noProof="0" dirty="0">
                <a:ln>
                  <a:noFill/>
                </a:ln>
                <a:solidFill>
                  <a:schemeClr val="tx1"/>
                </a:solidFill>
                <a:effectLst/>
                <a:uLnTx/>
                <a:uFillTx/>
                <a:latin typeface="+mn-lt"/>
                <a:ea typeface="+mn-ea"/>
                <a:cs typeface="+mn-cs"/>
              </a:rPr>
              <a:t>用于验证你方法的数据集和评价标准</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lvl="0">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课堂陈述 </a:t>
            </a:r>
            <a:r>
              <a:rPr lang="en-US" altLang="zh-CN" sz="2400" b="1" dirty="0"/>
              <a:t>– </a:t>
            </a:r>
            <a:r>
              <a:rPr lang="en-US" altLang="zh-CN" sz="2400" b="1" dirty="0">
                <a:solidFill>
                  <a:srgbClr val="FF0000"/>
                </a:solidFill>
              </a:rPr>
              <a:t>5-10</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分钟 </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  最后两次课</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最终报告 </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1200" cap="none" spc="0" normalizeH="0" baseline="0" noProof="0" dirty="0">
                <a:ln>
                  <a:noFill/>
                </a:ln>
                <a:solidFill>
                  <a:schemeClr val="tx1"/>
                </a:solidFill>
                <a:effectLst/>
                <a:uLnTx/>
                <a:uFillTx/>
                <a:latin typeface="+mn-lt"/>
                <a:ea typeface="+mn-ea"/>
                <a:cs typeface="+mn-cs"/>
              </a:rPr>
              <a:t>4-6</a:t>
            </a:r>
            <a:r>
              <a:rPr kumimoji="0" lang="zh-CN" altLang="en-US" sz="2400" b="1" i="0" u="none" strike="noStrike" kern="1200" cap="none" spc="0" normalizeH="0" baseline="0" noProof="0" dirty="0">
                <a:ln>
                  <a:noFill/>
                </a:ln>
                <a:solidFill>
                  <a:schemeClr val="tx1"/>
                </a:solidFill>
                <a:effectLst/>
                <a:uLnTx/>
                <a:uFillTx/>
                <a:latin typeface="+mn-lt"/>
                <a:ea typeface="+mn-ea"/>
                <a:cs typeface="+mn-cs"/>
              </a:rPr>
              <a:t>页</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英文参考</a:t>
            </a:r>
            <a:r>
              <a:rPr kumimoji="0" lang="en-US" altLang="zh-CN" sz="2000" b="1" i="0" u="none" strike="noStrike" kern="1200" cap="none" spc="0" normalizeH="0" baseline="0" noProof="0" dirty="0">
                <a:ln>
                  <a:noFill/>
                </a:ln>
                <a:solidFill>
                  <a:schemeClr val="tx1"/>
                </a:solidFill>
                <a:effectLst/>
                <a:uLnTx/>
                <a:uFillTx/>
                <a:latin typeface="+mn-lt"/>
                <a:ea typeface="+mn-ea"/>
                <a:cs typeface="+mn-cs"/>
                <a:hlinkClick r:id="rId2"/>
              </a:rPr>
              <a:t>ACM </a:t>
            </a:r>
            <a:r>
              <a:rPr kumimoji="0" lang="zh-CN" altLang="en-US" sz="2000" b="1" i="0" u="none" strike="noStrike" kern="1200" cap="none" spc="0" normalizeH="0" baseline="0" noProof="0" dirty="0">
                <a:ln>
                  <a:noFill/>
                </a:ln>
                <a:solidFill>
                  <a:schemeClr val="tx1"/>
                </a:solidFill>
                <a:effectLst/>
                <a:uLnTx/>
                <a:uFillTx/>
                <a:latin typeface="+mn-lt"/>
                <a:ea typeface="+mn-ea"/>
                <a:cs typeface="+mn-cs"/>
                <a:hlinkClick r:id="rId2"/>
              </a:rPr>
              <a:t>会议模板</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1600" b="1" i="0" u="none" strike="noStrike" kern="1200" cap="none" spc="0" normalizeH="0" baseline="0" noProof="0" dirty="0">
                <a:ln>
                  <a:noFill/>
                </a:ln>
                <a:solidFill>
                  <a:schemeClr val="tx1"/>
                </a:solidFill>
                <a:effectLst/>
                <a:uLnTx/>
                <a:uFillTx/>
                <a:latin typeface="+mn-lt"/>
                <a:ea typeface="+mn-ea"/>
                <a:cs typeface="+mn-cs"/>
                <a:hlinkClick r:id="rId2"/>
              </a:rPr>
              <a:t>https://www.acm.org/publications/proceedings-template</a:t>
            </a:r>
            <a:endParaRPr kumimoji="0" lang="en-US" altLang="zh-CN" sz="1600" b="1" i="0" u="none" strike="noStrike" kern="1200" cap="none" spc="0" normalizeH="0" baseline="0" noProof="0" dirty="0">
              <a:ln>
                <a:noFill/>
              </a:ln>
              <a:solidFill>
                <a:schemeClr val="tx1"/>
              </a:solidFill>
              <a:effectLst/>
              <a:uLnTx/>
              <a:uFillTx/>
              <a:latin typeface="+mn-lt"/>
              <a:ea typeface="+mn-ea"/>
              <a:cs typeface="+mn-cs"/>
            </a:endParaRPr>
          </a:p>
          <a:p>
            <a:pPr lvl="1">
              <a:defRPr/>
            </a:pPr>
            <a:r>
              <a:rPr lang="zh-CN" altLang="en-US" sz="2000" b="1" dirty="0"/>
              <a:t>中文参考</a:t>
            </a:r>
            <a:r>
              <a:rPr lang="zh-CN" altLang="en-US" sz="2000" b="1" u="sng" noProof="0" dirty="0">
                <a:solidFill>
                  <a:srgbClr val="0432FF"/>
                </a:solidFill>
              </a:rPr>
              <a:t>计算机学报模板 </a:t>
            </a:r>
            <a:r>
              <a:rPr lang="en-US" altLang="zh-CN" sz="1600" b="1" dirty="0">
                <a:hlinkClick r:id="rId3"/>
              </a:rPr>
              <a:t>http://cjc.ict.ac.cn/wltg/new/submit/index.asp</a:t>
            </a:r>
            <a:r>
              <a:rPr lang="en-US" altLang="zh-CN" sz="1600" b="1" dirty="0"/>
              <a:t> </a:t>
            </a:r>
            <a:endParaRPr kumimoji="0" lang="zh-CN" altLang="en-US" sz="1600" b="1" i="0" u="none" strike="noStrike" kern="1200" cap="none" spc="0" normalizeH="0" baseline="0" noProof="0" dirty="0">
              <a:ln>
                <a:noFill/>
              </a:ln>
              <a:solidFill>
                <a:schemeClr val="tx1"/>
              </a:solidFill>
              <a:effectLst/>
              <a:uLnTx/>
              <a:uFillTx/>
              <a:latin typeface="+mn-lt"/>
              <a:ea typeface="+mn-ea"/>
              <a:cs typeface="+mn-cs"/>
            </a:endParaRPr>
          </a:p>
        </p:txBody>
      </p:sp>
      <p:sp>
        <p:nvSpPr>
          <p:cNvPr id="16387"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14</a:t>
            </a:fld>
            <a:endParaRPr lang="en-US" altLang="zh-CN" sz="1200" dirty="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p:nvPr>
        </p:nvSpPr>
        <p:spPr>
          <a:xfrm>
            <a:off x="457200" y="125413"/>
            <a:ext cx="8229600" cy="1143000"/>
          </a:xfrm>
        </p:spPr>
        <p:txBody>
          <a:bodyPr/>
          <a:lstStyle/>
          <a:p>
            <a:r>
              <a:rPr lang="zh-CN" altLang="en-US"/>
              <a:t>课表</a:t>
            </a:r>
          </a:p>
        </p:txBody>
      </p:sp>
      <p:sp>
        <p:nvSpPr>
          <p:cNvPr id="16386"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2851E551-84D1-43A9-A10B-F4787D0A8AE3}" type="slidenum">
              <a:rPr lang="en-US" altLang="zh-CN" sz="1200" dirty="0" smtClean="0">
                <a:solidFill>
                  <a:srgbClr val="898989"/>
                </a:solidFill>
              </a:rPr>
              <a:t>15</a:t>
            </a:fld>
            <a:endParaRPr lang="en-US" altLang="zh-CN" sz="1200">
              <a:solidFill>
                <a:srgbClr val="898989"/>
              </a:solidFill>
            </a:endParaRPr>
          </a:p>
        </p:txBody>
      </p:sp>
      <p:graphicFrame>
        <p:nvGraphicFramePr>
          <p:cNvPr id="12292" name="表格 12291"/>
          <p:cNvGraphicFramePr/>
          <p:nvPr>
            <p:custDataLst>
              <p:tags r:id="rId1"/>
            </p:custDataLst>
          </p:nvPr>
        </p:nvGraphicFramePr>
        <p:xfrm>
          <a:off x="901700" y="1052513"/>
          <a:ext cx="7412038" cy="5112205"/>
        </p:xfrm>
        <a:graphic>
          <a:graphicData uri="http://schemas.openxmlformats.org/drawingml/2006/table">
            <a:tbl>
              <a:tblPr/>
              <a:tblGrid>
                <a:gridCol w="490584">
                  <a:extLst>
                    <a:ext uri="{9D8B030D-6E8A-4147-A177-3AD203B41FA5}">
                      <a16:colId xmlns:a16="http://schemas.microsoft.com/office/drawing/2014/main" val="20000"/>
                    </a:ext>
                  </a:extLst>
                </a:gridCol>
                <a:gridCol w="1788718">
                  <a:extLst>
                    <a:ext uri="{9D8B030D-6E8A-4147-A177-3AD203B41FA5}">
                      <a16:colId xmlns:a16="http://schemas.microsoft.com/office/drawing/2014/main" val="20001"/>
                    </a:ext>
                  </a:extLst>
                </a:gridCol>
                <a:gridCol w="3561856">
                  <a:extLst>
                    <a:ext uri="{9D8B030D-6E8A-4147-A177-3AD203B41FA5}">
                      <a16:colId xmlns:a16="http://schemas.microsoft.com/office/drawing/2014/main" val="20002"/>
                    </a:ext>
                  </a:extLst>
                </a:gridCol>
                <a:gridCol w="1570880">
                  <a:extLst>
                    <a:ext uri="{9D8B030D-6E8A-4147-A177-3AD203B41FA5}">
                      <a16:colId xmlns:a16="http://schemas.microsoft.com/office/drawing/2014/main" val="20003"/>
                    </a:ext>
                  </a:extLst>
                </a:gridCol>
              </a:tblGrid>
              <a:tr h="31240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1</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2</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28, </a:t>
                      </a:r>
                      <a:r>
                        <a:rPr lang="zh-CN" altLang="en-US" sz="1400" dirty="0">
                          <a:solidFill>
                            <a:srgbClr val="000000"/>
                          </a:solidFill>
                          <a:latin typeface="宋体" panose="02010600030101010101" pitchFamily="2" charset="-122"/>
                          <a:ea typeface="宋体" panose="02010600030101010101" pitchFamily="2" charset="-122"/>
                        </a:rPr>
                        <a:t>周二</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宋体" panose="02010600030101010101" pitchFamily="2" charset="-122"/>
                        </a:rPr>
                        <a:t>机器学习简介</a:t>
                      </a:r>
                      <a:endParaRPr lang="en-US" altLang="zh-CN" sz="1400" b="1"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2</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03, </a:t>
                      </a:r>
                      <a:r>
                        <a:rPr lang="zh-CN" altLang="en-US" sz="1400" dirty="0">
                          <a:solidFill>
                            <a:srgbClr val="000000"/>
                          </a:solidFill>
                          <a:latin typeface="宋体" panose="02010600030101010101" pitchFamily="2" charset="-122"/>
                          <a:ea typeface="宋体" panose="02010600030101010101" pitchFamily="2" charset="-122"/>
                        </a:rPr>
                        <a:t>周五</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b="1" dirty="0" err="1">
                          <a:solidFill>
                            <a:srgbClr val="000000"/>
                          </a:solidFill>
                          <a:latin typeface="宋体" panose="02010600030101010101" pitchFamily="2" charset="-122"/>
                          <a:ea typeface="宋体" panose="02010600030101010101" pitchFamily="2" charset="-122"/>
                        </a:rPr>
                        <a:t>概率论概述</a:t>
                      </a:r>
                      <a:endParaRPr lang="en-US" altLang="zh-CN" sz="1400" b="1"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07</a:t>
                      </a:r>
                      <a:r>
                        <a:rPr lang="en-US" altLang="zh-CN" sz="1400" dirty="0">
                          <a:solidFill>
                            <a:srgbClr val="000000"/>
                          </a:solidFill>
                          <a:latin typeface="宋体" panose="02010600030101010101" pitchFamily="2" charset="-122"/>
                          <a:ea typeface="+mn-ea"/>
                        </a:rPr>
                        <a:t>,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mn-ea"/>
                        </a:rPr>
                        <a:t>线性回归</a:t>
                      </a:r>
                      <a:endParaRPr lang="zh-CN" altLang="en-US" sz="1400" b="1" i="1" dirty="0">
                        <a:solidFill>
                          <a:srgbClr val="000000"/>
                        </a:solidFill>
                        <a:latin typeface="楷体" panose="02010609060101010101" pitchFamily="49" charset="-122"/>
                        <a:ea typeface="楷体" panose="02010609060101010101" pitchFamily="49" charset="-122"/>
                      </a:endParaRP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10, </a:t>
                      </a:r>
                      <a:r>
                        <a:rPr lang="zh-CN" altLang="en-US" sz="1400" dirty="0">
                          <a:solidFill>
                            <a:srgbClr val="000000"/>
                          </a:solidFill>
                          <a:latin typeface="宋体" panose="02010600030101010101" pitchFamily="2" charset="-122"/>
                          <a:ea typeface="宋体" panose="02010600030101010101" pitchFamily="2" charset="-122"/>
                        </a:rPr>
                        <a:t>周五</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mn-ea"/>
                        </a:rPr>
                        <a:t>基本的分类方法</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5</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14</a:t>
                      </a:r>
                      <a:r>
                        <a:rPr lang="en-US" altLang="zh-CN" sz="1400" dirty="0">
                          <a:solidFill>
                            <a:srgbClr val="000000"/>
                          </a:solidFill>
                          <a:latin typeface="宋体" panose="02010600030101010101" pitchFamily="2" charset="-122"/>
                          <a:ea typeface="+mn-ea"/>
                        </a:rPr>
                        <a:t>,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宋体" panose="02010600030101010101" pitchFamily="2" charset="-122"/>
                        </a:rPr>
                        <a:t>支持向量机与核方法</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dirty="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6</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17, </a:t>
                      </a:r>
                      <a:r>
                        <a:rPr lang="zh-CN" altLang="en-US" sz="1400" dirty="0">
                          <a:solidFill>
                            <a:srgbClr val="000000"/>
                          </a:solidFill>
                          <a:latin typeface="宋体" panose="02010600030101010101" pitchFamily="2" charset="-122"/>
                          <a:ea typeface="宋体" panose="02010600030101010101" pitchFamily="2" charset="-122"/>
                        </a:rPr>
                        <a:t>周五</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r>
                        <a:rPr lang="zh-CN" altLang="en-US" sz="1400" b="1" dirty="0">
                          <a:solidFill>
                            <a:srgbClr val="000000"/>
                          </a:solidFill>
                          <a:latin typeface="宋体" panose="02010600030101010101" pitchFamily="2" charset="-122"/>
                          <a:ea typeface="+mn-ea"/>
                        </a:rPr>
                        <a:t>混合模型</a:t>
                      </a:r>
                      <a:endParaRPr lang="zh-CN" altLang="en-US" sz="1400" b="1" kern="1200" dirty="0">
                        <a:solidFill>
                          <a:srgbClr val="000000"/>
                        </a:solidFill>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7</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21</a:t>
                      </a:r>
                      <a:r>
                        <a:rPr lang="en-US" altLang="zh-CN" sz="1400" dirty="0">
                          <a:solidFill>
                            <a:srgbClr val="000000"/>
                          </a:solidFill>
                          <a:latin typeface="宋体" panose="02010600030101010101" pitchFamily="2" charset="-122"/>
                          <a:ea typeface="+mn-ea"/>
                        </a:rPr>
                        <a:t>,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宋体" panose="02010600030101010101" pitchFamily="2" charset="-122"/>
                        </a:rPr>
                        <a:t>期望最大</a:t>
                      </a:r>
                      <a:endParaRPr lang="zh-CN" altLang="en-US" sz="1400" b="1" kern="1200" dirty="0">
                        <a:solidFill>
                          <a:srgbClr val="000000"/>
                        </a:solidFill>
                        <a:latin typeface="宋体" panose="02010600030101010101" pitchFamily="2" charset="-122"/>
                        <a:ea typeface="+mn-ea"/>
                        <a:cs typeface="+mn-cs"/>
                      </a:endParaRP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lvl="0" indent="0" algn="l" defTabSz="914400" rtl="0" eaLnBrk="1" fontAlgn="ctr" latinLnBrk="0" hangingPunct="1">
                        <a:lnSpc>
                          <a:spcPct val="150000"/>
                        </a:lnSpc>
                        <a:spcBef>
                          <a:spcPts val="0"/>
                        </a:spcBef>
                        <a:spcAft>
                          <a:spcPts val="0"/>
                        </a:spcAft>
                        <a:buNone/>
                      </a:pPr>
                      <a:r>
                        <a:rPr lang="zh-CN" altLang="en-US" sz="1400" kern="1200" dirty="0">
                          <a:solidFill>
                            <a:srgbClr val="000000"/>
                          </a:solidFill>
                          <a:latin typeface="宋体" panose="02010600030101010101" pitchFamily="2" charset="-122"/>
                          <a:ea typeface="宋体" panose="02010600030101010101" pitchFamily="2" charset="-122"/>
                          <a:cs typeface="+mn-cs"/>
                        </a:rPr>
                        <a:t>钟秀琴</a:t>
                      </a:r>
                    </a:p>
                  </a:txBody>
                  <a:tcPr marL="257175" marR="9525" marT="9525"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40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8</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24, </a:t>
                      </a:r>
                      <a:r>
                        <a:rPr lang="zh-CN" altLang="en-US" sz="1400" dirty="0">
                          <a:solidFill>
                            <a:srgbClr val="000000"/>
                          </a:solidFill>
                          <a:latin typeface="宋体" panose="02010600030101010101" pitchFamily="2" charset="-122"/>
                          <a:ea typeface="宋体" panose="02010600030101010101" pitchFamily="2" charset="-122"/>
                        </a:rPr>
                        <a:t>周五</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r>
                        <a:rPr lang="zh-CN" altLang="en-US" sz="1400" b="1" kern="1200" dirty="0">
                          <a:solidFill>
                            <a:srgbClr val="000000"/>
                          </a:solidFill>
                          <a:latin typeface="宋体" panose="02010600030101010101" pitchFamily="2" charset="-122"/>
                          <a:ea typeface="宋体" panose="02010600030101010101" pitchFamily="2" charset="-122"/>
                          <a:cs typeface="+mn-cs"/>
                        </a:rPr>
                        <a:t>习题课</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dirty="0">
                          <a:solidFill>
                            <a:srgbClr val="000000"/>
                          </a:solidFill>
                          <a:latin typeface="宋体" panose="02010600030101010101" pitchFamily="2" charset="-122"/>
                          <a:ea typeface="宋体" panose="02010600030101010101" pitchFamily="2" charset="-122"/>
                          <a:sym typeface="+mn-ea"/>
                        </a:rPr>
                        <a:t>钟秀琴</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9</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mn-ea"/>
                        </a:rPr>
                        <a:t>28,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6">
                  <a:txBody>
                    <a:bodyPr/>
                    <a:lstStyle/>
                    <a:p>
                      <a:pPr lvl="0" eaLnBrk="1" fontAlgn="ctr" hangingPunct="1">
                        <a:buNone/>
                      </a:pPr>
                      <a:r>
                        <a:rPr lang="zh-CN" altLang="en-US" sz="1400" b="1" dirty="0">
                          <a:solidFill>
                            <a:srgbClr val="000000"/>
                          </a:solidFill>
                          <a:latin typeface="宋体" panose="02010600030101010101" pitchFamily="2" charset="-122"/>
                          <a:ea typeface="+mn-ea"/>
                        </a:rPr>
                        <a:t>机器学习高阶</a:t>
                      </a:r>
                    </a:p>
                  </a:txBody>
                  <a:tcPr marL="257164" marR="9525" marT="9524"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lvl="0" algn="l" eaLnBrk="1" fontAlgn="ctr" hangingPunct="1">
                        <a:buNone/>
                      </a:pPr>
                      <a:r>
                        <a:rPr lang="zh-CN" altLang="en-US" sz="1400" dirty="0">
                          <a:solidFill>
                            <a:srgbClr val="000000"/>
                          </a:solidFill>
                          <a:latin typeface="宋体" panose="02010600030101010101" pitchFamily="2" charset="-122"/>
                          <a:ea typeface="宋体" panose="02010600030101010101" pitchFamily="2" charset="-122"/>
                        </a:rPr>
                        <a:t>刘峤</a:t>
                      </a:r>
                      <a:endParaRPr lang="en-US" altLang="zh-CN"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mn-ea"/>
                        </a:rPr>
                        <a:t>10</a:t>
                      </a:r>
                      <a:endParaRPr lang="en-US" altLang="zh-CN"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3</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31</a:t>
                      </a:r>
                      <a:r>
                        <a:rPr lang="zh-CN" altLang="en-US" sz="1400" dirty="0">
                          <a:solidFill>
                            <a:srgbClr val="000000"/>
                          </a:solidFill>
                          <a:latin typeface="宋体" panose="02010600030101010101" pitchFamily="2" charset="-122"/>
                          <a:ea typeface="宋体" panose="02010600030101010101" pitchFamily="2" charset="-122"/>
                        </a:rPr>
                        <a:t>，周五</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mn-ea"/>
                        </a:rPr>
                        <a:t>11</a:t>
                      </a:r>
                      <a:endParaRPr lang="en-US" altLang="zh-CN"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04</a:t>
                      </a:r>
                      <a:r>
                        <a:rPr lang="en-US" altLang="zh-CN" sz="1400" dirty="0">
                          <a:solidFill>
                            <a:srgbClr val="000000"/>
                          </a:solidFill>
                          <a:latin typeface="宋体" panose="02010600030101010101" pitchFamily="2" charset="-122"/>
                          <a:ea typeface="+mn-ea"/>
                        </a:rPr>
                        <a:t>,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mn-ea"/>
                        </a:rPr>
                        <a:t>12</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07, </a:t>
                      </a:r>
                      <a:r>
                        <a:rPr lang="zh-CN" altLang="en-US" sz="1400" dirty="0">
                          <a:solidFill>
                            <a:srgbClr val="000000"/>
                          </a:solidFill>
                          <a:latin typeface="宋体" panose="02010600030101010101" pitchFamily="2" charset="-122"/>
                          <a:ea typeface="宋体" panose="02010600030101010101" pitchFamily="2" charset="-122"/>
                        </a:rPr>
                        <a:t>周</a:t>
                      </a:r>
                      <a:r>
                        <a:rPr lang="zh-CN" altLang="en-US" sz="1400" dirty="0">
                          <a:solidFill>
                            <a:srgbClr val="000000"/>
                          </a:solidFill>
                          <a:latin typeface="宋体" panose="02010600030101010101" pitchFamily="2" charset="-122"/>
                          <a:ea typeface="宋体" panose="02010600030101010101" pitchFamily="2" charset="-122"/>
                          <a:sym typeface="+mn-ea"/>
                        </a:rPr>
                        <a:t>五</a:t>
                      </a:r>
                      <a:endParaRPr lang="zh-CN" altLang="en-US"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mn-ea"/>
                        </a:rPr>
                        <a:t>13</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mn-ea"/>
                        </a:rPr>
                        <a:t>11,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1765">
                <a:tc>
                  <a:txBody>
                    <a:bodyPr/>
                    <a:lstStyle/>
                    <a:p>
                      <a:pPr lvl="0" eaLnBrk="1" fontAlgn="ctr" hangingPunct="1">
                        <a:buNone/>
                      </a:pPr>
                      <a:r>
                        <a:rPr lang="en-US" altLang="zh-CN" sz="1400" dirty="0">
                          <a:solidFill>
                            <a:srgbClr val="000000"/>
                          </a:solidFill>
                          <a:latin typeface="宋体" panose="02010600030101010101" pitchFamily="2" charset="-122"/>
                          <a:ea typeface="+mn-ea"/>
                        </a:rPr>
                        <a:t>14</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14, </a:t>
                      </a:r>
                      <a:r>
                        <a:rPr lang="zh-CN" altLang="en-US" sz="1400" dirty="0">
                          <a:solidFill>
                            <a:srgbClr val="000000"/>
                          </a:solidFill>
                          <a:latin typeface="宋体" panose="02010600030101010101" pitchFamily="2" charset="-122"/>
                          <a:ea typeface="宋体" panose="02010600030101010101" pitchFamily="2" charset="-122"/>
                        </a:rPr>
                        <a:t>周</a:t>
                      </a:r>
                      <a:r>
                        <a:rPr lang="zh-CN" altLang="en-US" sz="1400" dirty="0">
                          <a:solidFill>
                            <a:srgbClr val="000000"/>
                          </a:solidFill>
                          <a:latin typeface="宋体" panose="02010600030101010101" pitchFamily="2" charset="-122"/>
                          <a:ea typeface="宋体" panose="02010600030101010101" pitchFamily="2" charset="-122"/>
                          <a:sym typeface="+mn-ea"/>
                        </a:rPr>
                        <a:t>五</a:t>
                      </a:r>
                      <a:endParaRPr lang="zh-CN" altLang="en-US"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11130">
                <a:tc>
                  <a:txBody>
                    <a:bodyPr/>
                    <a:lstStyle/>
                    <a:p>
                      <a:pPr lvl="0" eaLnBrk="1" fontAlgn="ctr" hangingPunct="1">
                        <a:buNone/>
                      </a:pPr>
                      <a:r>
                        <a:rPr lang="en-US" altLang="zh-CN" sz="1400" dirty="0">
                          <a:solidFill>
                            <a:srgbClr val="000000"/>
                          </a:solidFill>
                          <a:latin typeface="宋体" panose="02010600030101010101" pitchFamily="2" charset="-122"/>
                          <a:ea typeface="+mn-ea"/>
                        </a:rPr>
                        <a:t>15</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mn-ea"/>
                        </a:rPr>
                        <a:t>18, </a:t>
                      </a:r>
                      <a:r>
                        <a:rPr lang="zh-CN" altLang="en-US" sz="1400" dirty="0">
                          <a:solidFill>
                            <a:srgbClr val="000000"/>
                          </a:solidFill>
                          <a:latin typeface="宋体" panose="02010600030101010101" pitchFamily="2" charset="-122"/>
                          <a:ea typeface="+mn-ea"/>
                        </a:rPr>
                        <a:t>周二</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mn-ea"/>
                        </a:rPr>
                        <a:t>课程设计陈述</a:t>
                      </a:r>
                      <a:r>
                        <a:rPr lang="en-US" altLang="zh-CN" sz="1400" b="1" dirty="0">
                          <a:solidFill>
                            <a:srgbClr val="000000"/>
                          </a:solidFill>
                          <a:latin typeface="宋体" panose="02010600030101010101" pitchFamily="2" charset="-122"/>
                          <a:ea typeface="+mn-ea"/>
                        </a:rPr>
                        <a:t>-1</a:t>
                      </a:r>
                      <a:endParaRPr lang="zh-CN" altLang="en-US" sz="1400" b="1" dirty="0">
                        <a:solidFill>
                          <a:srgbClr val="000000"/>
                        </a:solidFill>
                        <a:latin typeface="宋体" panose="02010600030101010101" pitchFamily="2" charset="-122"/>
                        <a:ea typeface="+mn-ea"/>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刘峤</a:t>
                      </a:r>
                      <a:endParaRPr kumimoji="0" lang="en-US" altLang="zh-CN"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12400">
                <a:tc>
                  <a:txBody>
                    <a:bodyPr/>
                    <a:lstStyle/>
                    <a:p>
                      <a:pPr lvl="0" eaLnBrk="1" fontAlgn="ctr" hangingPunct="1">
                        <a:buNone/>
                      </a:pPr>
                      <a:r>
                        <a:rPr lang="en-US" altLang="zh-CN" sz="1400" dirty="0">
                          <a:solidFill>
                            <a:srgbClr val="000000"/>
                          </a:solidFill>
                          <a:latin typeface="宋体" panose="02010600030101010101" pitchFamily="2" charset="-122"/>
                          <a:ea typeface="+mn-ea"/>
                        </a:rPr>
                        <a:t>16</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en-US" altLang="zh-CN" sz="1400" dirty="0">
                          <a:solidFill>
                            <a:srgbClr val="000000"/>
                          </a:solidFill>
                          <a:latin typeface="宋体" panose="02010600030101010101" pitchFamily="2" charset="-122"/>
                          <a:ea typeface="宋体" panose="02010600030101010101" pitchFamily="2" charset="-122"/>
                        </a:rPr>
                        <a:t>4</a:t>
                      </a:r>
                      <a:r>
                        <a:rPr lang="zh-CN" altLang="en-US" sz="1400" dirty="0">
                          <a:solidFill>
                            <a:srgbClr val="000000"/>
                          </a:solidFill>
                          <a:latin typeface="宋体" panose="02010600030101010101" pitchFamily="2" charset="-122"/>
                          <a:ea typeface="宋体" panose="02010600030101010101" pitchFamily="2" charset="-122"/>
                        </a:rPr>
                        <a:t>月</a:t>
                      </a:r>
                      <a:r>
                        <a:rPr lang="en-US" altLang="zh-CN" sz="1400" dirty="0">
                          <a:solidFill>
                            <a:srgbClr val="000000"/>
                          </a:solidFill>
                          <a:latin typeface="宋体" panose="02010600030101010101" pitchFamily="2" charset="-122"/>
                          <a:ea typeface="宋体" panose="02010600030101010101" pitchFamily="2" charset="-122"/>
                        </a:rPr>
                        <a:t>21, </a:t>
                      </a:r>
                      <a:r>
                        <a:rPr lang="zh-CN" altLang="en-US" sz="1400" dirty="0">
                          <a:solidFill>
                            <a:srgbClr val="000000"/>
                          </a:solidFill>
                          <a:latin typeface="宋体" panose="02010600030101010101" pitchFamily="2" charset="-122"/>
                          <a:ea typeface="宋体" panose="02010600030101010101" pitchFamily="2" charset="-122"/>
                        </a:rPr>
                        <a:t>周</a:t>
                      </a:r>
                      <a:r>
                        <a:rPr lang="zh-CN" altLang="en-US" sz="1400" dirty="0">
                          <a:solidFill>
                            <a:srgbClr val="000000"/>
                          </a:solidFill>
                          <a:latin typeface="宋体" panose="02010600030101010101" pitchFamily="2" charset="-122"/>
                          <a:ea typeface="宋体" panose="02010600030101010101" pitchFamily="2" charset="-122"/>
                          <a:sym typeface="+mn-ea"/>
                        </a:rPr>
                        <a:t>五</a:t>
                      </a:r>
                      <a:endParaRPr lang="zh-CN" altLang="en-US" sz="1400" dirty="0">
                        <a:solidFill>
                          <a:srgbClr val="000000"/>
                        </a:solidFill>
                        <a:latin typeface="宋体" panose="02010600030101010101" pitchFamily="2" charset="-122"/>
                        <a:ea typeface="宋体" panose="02010600030101010101" pitchFamily="2" charset="-122"/>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eaLnBrk="1" fontAlgn="ctr" hangingPunct="1">
                        <a:buNone/>
                      </a:pPr>
                      <a:r>
                        <a:rPr lang="zh-CN" altLang="en-US" sz="1400" b="1" dirty="0">
                          <a:solidFill>
                            <a:srgbClr val="000000"/>
                          </a:solidFill>
                          <a:latin typeface="宋体" panose="02010600030101010101" pitchFamily="2" charset="-122"/>
                          <a:ea typeface="宋体" panose="02010600030101010101" pitchFamily="2" charset="-122"/>
                          <a:sym typeface="+mn-ea"/>
                        </a:rPr>
                        <a:t>课程设计陈述</a:t>
                      </a:r>
                      <a:r>
                        <a:rPr lang="en-US" altLang="zh-CN" sz="1400" b="1" dirty="0">
                          <a:solidFill>
                            <a:srgbClr val="000000"/>
                          </a:solidFill>
                          <a:latin typeface="宋体" panose="02010600030101010101" pitchFamily="2" charset="-122"/>
                          <a:ea typeface="宋体" panose="02010600030101010101" pitchFamily="2" charset="-122"/>
                          <a:sym typeface="+mn-ea"/>
                        </a:rPr>
                        <a:t>-2</a:t>
                      </a: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lvl="0" algn="l" eaLnBrk="1" fontAlgn="ctr" hangingPunct="1">
                        <a:buNone/>
                      </a:pPr>
                      <a:r>
                        <a:rPr lang="zh-CN" altLang="en-US" sz="1400" dirty="0">
                          <a:solidFill>
                            <a:srgbClr val="000000"/>
                          </a:solidFill>
                          <a:latin typeface="宋体" panose="02010600030101010101" pitchFamily="2" charset="-122"/>
                          <a:ea typeface="+mn-ea"/>
                        </a:rPr>
                        <a:t>刘峤</a:t>
                      </a:r>
                      <a:endParaRPr lang="en-US" altLang="zh-CN" sz="1400" dirty="0">
                        <a:solidFill>
                          <a:srgbClr val="000000"/>
                        </a:solidFill>
                        <a:latin typeface="宋体" panose="02010600030101010101" pitchFamily="2" charset="-122"/>
                        <a:ea typeface="+mn-ea"/>
                      </a:endParaRPr>
                    </a:p>
                  </a:txBody>
                  <a:tcPr marL="257164" marR="9525" marT="9524"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ctrTitle"/>
          </p:nvPr>
        </p:nvSpPr>
        <p:spPr>
          <a:xfrm>
            <a:off x="571500" y="1140743"/>
            <a:ext cx="8001000" cy="2054225"/>
          </a:xfrm>
        </p:spPr>
        <p:txBody>
          <a:bodyPr vert="horz" wrap="square" lIns="91440" tIns="45720" rIns="91440" bIns="45720" numCol="1" rtlCol="0" anchor="ctr" anchorCtr="0" compatLnSpc="1">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chemeClr val="tx1"/>
                </a:solidFill>
                <a:effectLst/>
                <a:uLnTx/>
                <a:uFillTx/>
                <a:latin typeface="+mj-ea"/>
                <a:ea typeface="+mj-ea"/>
                <a:cs typeface="+mj-cs"/>
              </a:rPr>
              <a:t>第一讲 机器学习简介</a:t>
            </a:r>
            <a:endParaRPr kumimoji="0" lang="zh-CN" altLang="en-US" sz="4400" b="0" i="0" u="none" strike="noStrike" kern="1200" cap="none" spc="0" normalizeH="0" baseline="0" noProof="0" dirty="0">
              <a:ln>
                <a:noFill/>
              </a:ln>
              <a:solidFill>
                <a:schemeClr val="tx1"/>
              </a:solidFill>
              <a:effectLst/>
              <a:uLnTx/>
              <a:uFillTx/>
              <a:latin typeface="+mj-ea"/>
              <a:ea typeface="+mj-ea"/>
              <a:cs typeface="+mj-cs"/>
            </a:endParaRPr>
          </a:p>
        </p:txBody>
      </p:sp>
      <p:sp>
        <p:nvSpPr>
          <p:cNvPr id="21506"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16</a:t>
            </a:fld>
            <a:endParaRPr lang="en-US" altLang="zh-CN" sz="1200" dirty="0">
              <a:solidFill>
                <a:srgbClr val="898989"/>
              </a:solidFill>
            </a:endParaRPr>
          </a:p>
        </p:txBody>
      </p:sp>
      <p:sp>
        <p:nvSpPr>
          <p:cNvPr id="5" name="副标题 5"/>
          <p:cNvSpPr>
            <a:spLocks noGrp="1"/>
          </p:cNvSpPr>
          <p:nvPr/>
        </p:nvSpPr>
        <p:spPr>
          <a:xfrm>
            <a:off x="1475656" y="3456116"/>
            <a:ext cx="6400800" cy="1752600"/>
          </a:xfrm>
          <a:prstGeom prst="rect">
            <a:avLst/>
          </a:prstGeom>
          <a:noFill/>
          <a:ln w="9525">
            <a:noFill/>
          </a:ln>
        </p:spPr>
        <p:txBody>
          <a:bodyPr anchor="t"/>
          <a:lstStyle/>
          <a:p>
            <a:pPr algn="ctr" defTabSz="457200">
              <a:lnSpc>
                <a:spcPct val="150000"/>
              </a:lnSpc>
            </a:pPr>
            <a:r>
              <a:rPr lang="zh-CN" altLang="en-US" b="1" dirty="0">
                <a:latin typeface="Calibri" panose="020F0502020204030204" pitchFamily="34" charset="0"/>
                <a:ea typeface="宋体" panose="02010600030101010101" pitchFamily="2" charset="-122"/>
              </a:rPr>
              <a:t>钟秀琴</a:t>
            </a:r>
            <a:endParaRPr lang="en-US" altLang="zh-CN" b="1" dirty="0">
              <a:latin typeface="Calibri" panose="020F0502020204030204" pitchFamily="34" charset="0"/>
              <a:ea typeface="宋体" panose="02010600030101010101" pitchFamily="2" charset="-122"/>
            </a:endParaRPr>
          </a:p>
          <a:p>
            <a:pPr algn="ctr" defTabSz="457200">
              <a:lnSpc>
                <a:spcPct val="150000"/>
              </a:lnSpc>
            </a:pPr>
            <a:r>
              <a:rPr lang="zh-CN" altLang="en-US" b="1" dirty="0">
                <a:latin typeface="Calibri" panose="020F0502020204030204" pitchFamily="34" charset="0"/>
                <a:ea typeface="宋体" panose="02010600030101010101" pitchFamily="2" charset="-122"/>
              </a:rPr>
              <a:t>电子科技大学 计算机学院</a:t>
            </a:r>
          </a:p>
        </p:txBody>
      </p:sp>
      <p:sp>
        <p:nvSpPr>
          <p:cNvPr id="6" name="TextBox 8"/>
          <p:cNvSpPr txBox="1"/>
          <p:nvPr/>
        </p:nvSpPr>
        <p:spPr>
          <a:xfrm>
            <a:off x="4041775" y="6165850"/>
            <a:ext cx="1461770" cy="398780"/>
          </a:xfrm>
          <a:prstGeom prst="rect">
            <a:avLst/>
          </a:prstGeom>
          <a:noFill/>
          <a:ln w="9525">
            <a:noFill/>
          </a:ln>
        </p:spPr>
        <p:txBody>
          <a:bodyPr wrap="none" anchor="t">
            <a:spAutoFit/>
          </a:bodyPr>
          <a:lstStyle/>
          <a:p>
            <a:r>
              <a:rPr lang="en-US" altLang="zh-CN" sz="2000" b="1" dirty="0">
                <a:solidFill>
                  <a:srgbClr val="0432FF"/>
                </a:solidFill>
                <a:latin typeface="楷体" panose="02010609060101010101" pitchFamily="49" charset="-122"/>
                <a:ea typeface="楷体" panose="02010609060101010101" pitchFamily="49" charset="-122"/>
              </a:rPr>
              <a:t>2023</a:t>
            </a:r>
            <a:r>
              <a:rPr lang="zh-CN" altLang="en-US" sz="2000" b="1" dirty="0">
                <a:solidFill>
                  <a:srgbClr val="0432FF"/>
                </a:solidFill>
                <a:latin typeface="楷体" panose="02010609060101010101" pitchFamily="49" charset="-122"/>
                <a:ea typeface="楷体" panose="02010609060101010101" pitchFamily="49" charset="-122"/>
              </a:rPr>
              <a:t>年春季</a:t>
            </a:r>
          </a:p>
        </p:txBody>
      </p:sp>
      <p:sp>
        <p:nvSpPr>
          <p:cNvPr id="7" name="矩形 6"/>
          <p:cNvSpPr/>
          <p:nvPr/>
        </p:nvSpPr>
        <p:spPr>
          <a:xfrm>
            <a:off x="683568" y="5053424"/>
            <a:ext cx="7776864" cy="1077218"/>
          </a:xfrm>
          <a:prstGeom prst="rect">
            <a:avLst/>
          </a:prstGeom>
        </p:spPr>
        <p:txBody>
          <a:bodyPr wrap="square">
            <a:spAutoFit/>
          </a:bodyPr>
          <a:lstStyle/>
          <a:p>
            <a:r>
              <a:rPr lang="en-US" altLang="zh-CN" sz="1600" b="1" i="1" dirty="0">
                <a:latin typeface="Times New Roman" panose="02020603050405020304" pitchFamily="18" charset="0"/>
              </a:rPr>
              <a:t>*Many slides based on </a:t>
            </a:r>
            <a:r>
              <a:rPr lang="en-US" altLang="zh-CN" sz="1600" b="1" i="1" dirty="0" err="1">
                <a:latin typeface="Times New Roman" panose="02020603050405020304" pitchFamily="18" charset="0"/>
              </a:rPr>
              <a:t>Hsuan-Tien</a:t>
            </a:r>
            <a:r>
              <a:rPr lang="en-US" altLang="zh-CN" sz="1600" b="1" i="1" dirty="0">
                <a:latin typeface="Times New Roman" panose="02020603050405020304" pitchFamily="18" charset="0"/>
              </a:rPr>
              <a:t> Lin’s Slides, </a:t>
            </a:r>
            <a:r>
              <a:rPr lang="en-US" altLang="zh-CN" sz="1600" b="1" i="1" dirty="0" err="1">
                <a:latin typeface="Times New Roman" panose="02020603050405020304" pitchFamily="18" charset="0"/>
              </a:rPr>
              <a:t>Japser</a:t>
            </a:r>
            <a:r>
              <a:rPr lang="en-US" altLang="zh-CN" sz="1600" b="1" i="1" dirty="0">
                <a:latin typeface="Times New Roman" panose="02020603050405020304" pitchFamily="18" charset="0"/>
              </a:rPr>
              <a:t> </a:t>
            </a:r>
            <a:r>
              <a:rPr lang="en-US" altLang="zh-CN" sz="1600" b="1" i="1" dirty="0" err="1">
                <a:latin typeface="Times New Roman" panose="02020603050405020304" pitchFamily="18" charset="0"/>
              </a:rPr>
              <a:t>Snoek’s</a:t>
            </a:r>
            <a:r>
              <a:rPr lang="en-US" altLang="zh-CN" sz="1600" b="1" i="1" dirty="0">
                <a:latin typeface="Times New Roman" panose="02020603050405020304" pitchFamily="18" charset="0"/>
              </a:rPr>
              <a:t> Slides, </a:t>
            </a:r>
            <a:r>
              <a:rPr lang="en-US" altLang="zh-CN" sz="1600" b="1" i="1" dirty="0" err="1">
                <a:latin typeface="Times New Roman" panose="02020603050405020304" pitchFamily="18" charset="0"/>
              </a:rPr>
              <a:t>Inmar</a:t>
            </a:r>
            <a:r>
              <a:rPr lang="en-US" altLang="zh-CN" sz="1600" b="1" i="1" dirty="0">
                <a:latin typeface="Times New Roman" panose="02020603050405020304" pitchFamily="18" charset="0"/>
              </a:rPr>
              <a:t> </a:t>
            </a:r>
            <a:r>
              <a:rPr lang="en-US" altLang="zh-CN" sz="1600" b="1" i="1" dirty="0" err="1">
                <a:latin typeface="Times New Roman" panose="02020603050405020304" pitchFamily="18" charset="0"/>
              </a:rPr>
              <a:t>Givoni’s</a:t>
            </a:r>
            <a:r>
              <a:rPr lang="en-US" altLang="zh-CN" sz="1600" b="1" i="1" dirty="0">
                <a:latin typeface="Times New Roman" panose="02020603050405020304" pitchFamily="18" charset="0"/>
              </a:rPr>
              <a:t> Slides, Danny </a:t>
            </a:r>
            <a:r>
              <a:rPr lang="en-US" altLang="zh-CN" sz="1600" b="1" i="1" dirty="0" err="1">
                <a:latin typeface="Times New Roman" panose="02020603050405020304" pitchFamily="18" charset="0"/>
              </a:rPr>
              <a:t>Tarlow’s</a:t>
            </a:r>
            <a:r>
              <a:rPr lang="en-US" altLang="zh-CN" sz="1600" b="1" i="1" dirty="0">
                <a:latin typeface="Times New Roman" panose="02020603050405020304" pitchFamily="18" charset="0"/>
              </a:rPr>
              <a:t> slides, Sam </a:t>
            </a:r>
            <a:r>
              <a:rPr lang="en-US" altLang="zh-CN" sz="1600" b="1" i="1" dirty="0" err="1">
                <a:latin typeface="Times New Roman" panose="02020603050405020304" pitchFamily="18" charset="0"/>
              </a:rPr>
              <a:t>Roweis’s</a:t>
            </a:r>
            <a:r>
              <a:rPr lang="en-US" altLang="zh-CN" sz="1600" b="1" i="1" dirty="0">
                <a:latin typeface="Times New Roman" panose="02020603050405020304" pitchFamily="18" charset="0"/>
              </a:rPr>
              <a:t> review of probability, Bishop’s book, Murphy’s book, </a:t>
            </a:r>
            <a:r>
              <a:rPr lang="en-US" altLang="zh-CN" sz="1600" b="1" i="1" dirty="0" err="1">
                <a:latin typeface="Times New Roman" panose="02020603050405020304" pitchFamily="18" charset="0"/>
              </a:rPr>
              <a:t>Xipeng</a:t>
            </a:r>
            <a:r>
              <a:rPr lang="en-US" altLang="zh-CN" sz="1600" b="1" i="1" dirty="0">
                <a:latin typeface="Times New Roman" panose="02020603050405020304" pitchFamily="18" charset="0"/>
              </a:rPr>
              <a:t> </a:t>
            </a:r>
            <a:r>
              <a:rPr lang="en-US" altLang="zh-CN" sz="1600" b="1" i="1" dirty="0" err="1">
                <a:latin typeface="Times New Roman" panose="02020603050405020304" pitchFamily="18" charset="0"/>
              </a:rPr>
              <a:t>Qiu’s</a:t>
            </a:r>
            <a:r>
              <a:rPr lang="en-US" altLang="zh-CN" sz="1600" b="1" i="1" dirty="0">
                <a:latin typeface="Times New Roman" panose="02020603050405020304" pitchFamily="18" charset="0"/>
              </a:rPr>
              <a:t> book, </a:t>
            </a:r>
            <a:r>
              <a:rPr lang="en-US" altLang="zh-CN" sz="1600" b="1" i="1" dirty="0" err="1">
                <a:latin typeface="Times New Roman" panose="02020603050405020304" pitchFamily="18" charset="0"/>
              </a:rPr>
              <a:t>Zhihua</a:t>
            </a:r>
            <a:r>
              <a:rPr lang="en-US" altLang="zh-CN" sz="1600" b="1" i="1" dirty="0">
                <a:latin typeface="Times New Roman" panose="02020603050405020304" pitchFamily="18" charset="0"/>
              </a:rPr>
              <a:t> Zhou’s book, Hang Li’s book and some images from Wikipedia </a:t>
            </a:r>
            <a:endParaRPr lang="zh-CN" altLang="en-US" sz="1600" b="1" i="1" dirty="0">
              <a:latin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solidFill>
                  <a:schemeClr val="bg1">
                    <a:lumMod val="50000"/>
                  </a:schemeClr>
                </a:solidFill>
              </a:rPr>
              <a:t>课程介绍</a:t>
            </a:r>
            <a:endParaRPr lang="en-US" altLang="zh-CN" b="1" dirty="0">
              <a:solidFill>
                <a:schemeClr val="bg1">
                  <a:lumMod val="50000"/>
                </a:schemeClr>
              </a:solidFill>
            </a:endParaRPr>
          </a:p>
          <a:p>
            <a:pPr marL="514350" indent="-514350">
              <a:buFont typeface="+mj-lt"/>
              <a:buAutoNum type="arabicPeriod"/>
            </a:pPr>
            <a:r>
              <a:rPr lang="zh-CN" altLang="en-US" b="1" dirty="0">
                <a:solidFill>
                  <a:srgbClr val="0000FF"/>
                </a:solidFill>
              </a:rPr>
              <a:t>机器学习简介</a:t>
            </a:r>
            <a:endParaRPr lang="en-US" altLang="zh-CN" b="1" dirty="0">
              <a:solidFill>
                <a:srgbClr val="0000FF"/>
              </a:solidFill>
            </a:endParaRPr>
          </a:p>
          <a:p>
            <a:pPr lvl="1">
              <a:spcBef>
                <a:spcPts val="600"/>
              </a:spcBef>
            </a:pPr>
            <a:r>
              <a:rPr lang="zh-CN" altLang="en-US" dirty="0">
                <a:solidFill>
                  <a:srgbClr val="0432FF"/>
                </a:solidFill>
                <a:latin typeface="Times New Roman" panose="02020603050405020304" pitchFamily="18" charset="0"/>
                <a:ea typeface="华文行楷" panose="02010800040101010101" pitchFamily="2" charset="-122"/>
              </a:rPr>
              <a:t>为什么要机器学习（</a:t>
            </a:r>
            <a:r>
              <a:rPr lang="en-US" altLang="zh-CN" i="1" dirty="0">
                <a:solidFill>
                  <a:srgbClr val="0432FF"/>
                </a:solidFill>
                <a:latin typeface="Times New Roman" panose="02020603050405020304" pitchFamily="18" charset="0"/>
                <a:ea typeface="华文行楷" panose="02010800040101010101" pitchFamily="2" charset="-122"/>
              </a:rPr>
              <a:t>Why</a:t>
            </a:r>
            <a:r>
              <a:rPr lang="zh-CN" altLang="en-US" i="1" dirty="0">
                <a:solidFill>
                  <a:srgbClr val="0432FF"/>
                </a:solidFill>
                <a:latin typeface="Times New Roman" panose="02020603050405020304" pitchFamily="18" charset="0"/>
                <a:ea typeface="华文行楷" panose="02010800040101010101" pitchFamily="2" charset="-122"/>
              </a:rPr>
              <a:t>）</a:t>
            </a:r>
            <a:endParaRPr lang="en-US" altLang="zh-CN" i="1" dirty="0">
              <a:solidFill>
                <a:srgbClr val="0432FF"/>
              </a:solidFill>
              <a:latin typeface="Times New Roman" panose="02020603050405020304" pitchFamily="18" charset="0"/>
              <a:ea typeface="华文行楷" panose="02010800040101010101" pitchFamily="2" charset="-122"/>
            </a:endParaRPr>
          </a:p>
          <a:p>
            <a:pPr lvl="1">
              <a:spcBef>
                <a:spcPts val="600"/>
              </a:spcBef>
            </a:pPr>
            <a:r>
              <a:rPr lang="zh-CN" altLang="en-US" dirty="0">
                <a:latin typeface="Times New Roman" panose="02020603050405020304" pitchFamily="18" charset="0"/>
                <a:ea typeface="华文行楷" panose="02010800040101010101" pitchFamily="2" charset="-122"/>
              </a:rPr>
              <a:t>什么是机器学习（</a:t>
            </a:r>
            <a:r>
              <a:rPr lang="en-US" altLang="zh-CN" i="1" dirty="0">
                <a:latin typeface="Times New Roman" panose="02020603050405020304" pitchFamily="18" charset="0"/>
                <a:ea typeface="华文行楷" panose="02010800040101010101" pitchFamily="2" charset="-122"/>
              </a:rPr>
              <a:t>What</a:t>
            </a:r>
            <a:r>
              <a:rPr lang="zh-CN" altLang="en-US" dirty="0">
                <a:latin typeface="Times New Roman" panose="02020603050405020304" pitchFamily="18" charset="0"/>
                <a:ea typeface="华文行楷" panose="02010800040101010101" pitchFamily="2" charset="-122"/>
              </a:rPr>
              <a:t>）</a:t>
            </a:r>
            <a:endParaRPr lang="en-US" altLang="zh-CN" dirty="0">
              <a:latin typeface="Times New Roman" panose="02020603050405020304" pitchFamily="18" charset="0"/>
              <a:ea typeface="华文行楷" panose="02010800040101010101" pitchFamily="2" charset="-122"/>
            </a:endParaRPr>
          </a:p>
          <a:p>
            <a:pPr lvl="1">
              <a:spcBef>
                <a:spcPts val="600"/>
              </a:spcBef>
            </a:pPr>
            <a:r>
              <a:rPr lang="zh-CN" altLang="en-US" dirty="0">
                <a:latin typeface="Times New Roman" panose="02020603050405020304" pitchFamily="18" charset="0"/>
                <a:ea typeface="华文行楷" panose="02010800040101010101" pitchFamily="2" charset="-122"/>
              </a:rPr>
              <a:t>机器学习的分类（</a:t>
            </a:r>
            <a:r>
              <a:rPr lang="en-US" altLang="zh-CN" i="1" dirty="0">
                <a:latin typeface="Times New Roman" panose="02020603050405020304" pitchFamily="18" charset="0"/>
                <a:ea typeface="华文行楷" panose="02010800040101010101" pitchFamily="2" charset="-122"/>
              </a:rPr>
              <a:t>Classification</a:t>
            </a:r>
            <a:r>
              <a:rPr lang="zh-CN" altLang="en-US" dirty="0">
                <a:latin typeface="Times New Roman" panose="02020603050405020304" pitchFamily="18" charset="0"/>
                <a:ea typeface="华文行楷" panose="02010800040101010101" pitchFamily="2" charset="-122"/>
              </a:rPr>
              <a:t>）</a:t>
            </a:r>
            <a:endParaRPr lang="en-US" altLang="zh-CN" dirty="0">
              <a:latin typeface="Times New Roman" panose="02020603050405020304" pitchFamily="18" charset="0"/>
              <a:ea typeface="华文行楷" panose="02010800040101010101" pitchFamily="2" charset="-122"/>
            </a:endParaRPr>
          </a:p>
          <a:p>
            <a:pPr marL="514350" indent="-514350">
              <a:buFont typeface="+mj-lt"/>
              <a:buAutoNum type="arabicPeriod"/>
            </a:pPr>
            <a:r>
              <a:rPr lang="zh-CN" altLang="en-US" b="1" dirty="0">
                <a:solidFill>
                  <a:schemeClr val="bg1">
                    <a:lumMod val="50000"/>
                  </a:schemeClr>
                </a:solidFill>
              </a:rPr>
              <a:t>机器学习基本流程</a:t>
            </a:r>
            <a:endParaRPr lang="en-US" altLang="zh-CN" b="1" dirty="0">
              <a:solidFill>
                <a:schemeClr val="bg1">
                  <a:lumMod val="50000"/>
                </a:schemeClr>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17</a:t>
            </a:fld>
            <a:endParaRPr lang="en-US" altLang="zh-CN"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zh-CN" altLang="en-US" b="1" dirty="0"/>
              <a:t>人工规则</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18</a:t>
            </a:fld>
            <a:endParaRPr lang="en-US" altLang="zh-CN"/>
          </a:p>
        </p:txBody>
      </p:sp>
      <p:pic>
        <p:nvPicPr>
          <p:cNvPr id="217091" name="Picture 3"/>
          <p:cNvPicPr>
            <a:picLocks noChangeAspect="1" noChangeArrowheads="1"/>
          </p:cNvPicPr>
          <p:nvPr/>
        </p:nvPicPr>
        <p:blipFill>
          <a:blip r:embed="rId2"/>
          <a:srcRect/>
          <a:stretch>
            <a:fillRect/>
          </a:stretch>
        </p:blipFill>
        <p:spPr bwMode="auto">
          <a:xfrm>
            <a:off x="945348" y="1285861"/>
            <a:ext cx="6627048" cy="507209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p:txBody>
          <a:bodyPr vert="horz" wrap="square" lIns="91440" tIns="45720" rIns="91440" bIns="45720" anchor="ctr"/>
          <a:lstStyle/>
          <a:p>
            <a:r>
              <a:rPr lang="zh-CN" altLang="en-US" b="1" dirty="0"/>
              <a:t>需要机器学习的一个经典例子</a:t>
            </a:r>
          </a:p>
        </p:txBody>
      </p:sp>
      <p:sp>
        <p:nvSpPr>
          <p:cNvPr id="39938"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19</a:t>
            </a:fld>
            <a:endParaRPr lang="en-US" altLang="zh-CN" sz="1200" dirty="0">
              <a:solidFill>
                <a:srgbClr val="898989"/>
              </a:solidFill>
            </a:endParaRPr>
          </a:p>
        </p:txBody>
      </p:sp>
      <p:pic>
        <p:nvPicPr>
          <p:cNvPr id="39939" name="Picture 2"/>
          <p:cNvPicPr>
            <a:picLocks noChangeAspect="1"/>
          </p:cNvPicPr>
          <p:nvPr/>
        </p:nvPicPr>
        <p:blipFill>
          <a:blip r:embed="rId2" cstate="print"/>
          <a:stretch>
            <a:fillRect/>
          </a:stretch>
        </p:blipFill>
        <p:spPr>
          <a:xfrm>
            <a:off x="0" y="1847838"/>
            <a:ext cx="5832647" cy="4058630"/>
          </a:xfrm>
          <a:prstGeom prst="rect">
            <a:avLst/>
          </a:prstGeom>
          <a:noFill/>
          <a:ln w="9525">
            <a:noFill/>
          </a:ln>
        </p:spPr>
      </p:pic>
      <p:sp>
        <p:nvSpPr>
          <p:cNvPr id="39940" name="TextBox 7"/>
          <p:cNvSpPr txBox="1"/>
          <p:nvPr/>
        </p:nvSpPr>
        <p:spPr>
          <a:xfrm>
            <a:off x="1116013" y="1341438"/>
            <a:ext cx="2506662" cy="522287"/>
          </a:xfrm>
          <a:prstGeom prst="rect">
            <a:avLst/>
          </a:prstGeom>
          <a:noFill/>
          <a:ln w="9525">
            <a:noFill/>
          </a:ln>
        </p:spPr>
        <p:txBody>
          <a:bodyPr wrap="none" anchor="t">
            <a:spAutoFit/>
          </a:bodyPr>
          <a:lstStyle/>
          <a:p>
            <a:r>
              <a:rPr lang="zh-CN" altLang="en-US" b="1" dirty="0">
                <a:solidFill>
                  <a:srgbClr val="0432FF"/>
                </a:solidFill>
                <a:latin typeface="Garamond" panose="02020404030301010803" pitchFamily="18" charset="0"/>
                <a:ea typeface="宋体" panose="02010600030101010101" pitchFamily="2" charset="-122"/>
              </a:rPr>
              <a:t>如何识别“</a:t>
            </a:r>
            <a:r>
              <a:rPr lang="en-US" altLang="zh-CN" b="1" dirty="0">
                <a:solidFill>
                  <a:srgbClr val="0432FF"/>
                </a:solidFill>
                <a:latin typeface="Garamond" panose="02020404030301010803" pitchFamily="18" charset="0"/>
                <a:ea typeface="宋体" panose="02010600030101010101" pitchFamily="2" charset="-122"/>
              </a:rPr>
              <a:t>2</a:t>
            </a:r>
            <a:r>
              <a:rPr lang="zh-CN" altLang="en-US" b="1" dirty="0">
                <a:solidFill>
                  <a:srgbClr val="0432FF"/>
                </a:solidFill>
                <a:latin typeface="Garamond" panose="02020404030301010803" pitchFamily="18" charset="0"/>
                <a:ea typeface="宋体" panose="02010600030101010101" pitchFamily="2" charset="-122"/>
              </a:rPr>
              <a:t>”</a:t>
            </a:r>
          </a:p>
        </p:txBody>
      </p:sp>
      <p:sp>
        <p:nvSpPr>
          <p:cNvPr id="6" name="矩形 5"/>
          <p:cNvSpPr/>
          <p:nvPr/>
        </p:nvSpPr>
        <p:spPr>
          <a:xfrm>
            <a:off x="214282" y="5953143"/>
            <a:ext cx="8135441" cy="523220"/>
          </a:xfrm>
          <a:prstGeom prst="rect">
            <a:avLst/>
          </a:prstGeom>
        </p:spPr>
        <p:txBody>
          <a:bodyPr wrap="square">
            <a:spAutoFit/>
          </a:bodyPr>
          <a:lstStyle/>
          <a:p>
            <a:r>
              <a:rPr lang="zh-CN" altLang="en-US" b="1" dirty="0">
                <a:latin typeface="Times" pitchFamily="2" charset="0"/>
              </a:rPr>
              <a:t>MNIST 数据集 </a:t>
            </a:r>
            <a:r>
              <a:rPr lang="zh-CN" altLang="en-US" b="1" dirty="0">
                <a:latin typeface="Times" pitchFamily="2" charset="0"/>
                <a:hlinkClick r:id="rId3"/>
              </a:rPr>
              <a:t> http://yann.lecun.com/exdb/mnist/ </a:t>
            </a:r>
            <a:endParaRPr lang="zh-CN" altLang="en-US" b="1" dirty="0"/>
          </a:p>
        </p:txBody>
      </p:sp>
      <p:sp>
        <p:nvSpPr>
          <p:cNvPr id="7" name="矩形 6"/>
          <p:cNvSpPr/>
          <p:nvPr/>
        </p:nvSpPr>
        <p:spPr>
          <a:xfrm>
            <a:off x="5874212" y="2143116"/>
            <a:ext cx="3235152" cy="3046988"/>
          </a:xfrm>
          <a:prstGeom prst="rect">
            <a:avLst/>
          </a:prstGeom>
        </p:spPr>
        <p:txBody>
          <a:bodyPr wrap="square">
            <a:spAutoFit/>
          </a:bodyPr>
          <a:lstStyle/>
          <a:p>
            <a:r>
              <a:rPr lang="zh-CN" altLang="en-US" sz="2400" b="1" dirty="0">
                <a:solidFill>
                  <a:srgbClr val="0000FF"/>
                </a:solidFill>
                <a:latin typeface="Times New Roman" panose="02020603050405020304" pitchFamily="18" charset="0"/>
                <a:ea typeface="+mn-ea"/>
                <a:cs typeface="Times New Roman" panose="02020603050405020304" pitchFamily="18" charset="0"/>
              </a:rPr>
              <a:t>每个数字对应⼀个</a:t>
            </a:r>
            <a:r>
              <a:rPr lang="en-US" altLang="zh-CN" sz="2400" b="1" dirty="0">
                <a:solidFill>
                  <a:srgbClr val="0000FF"/>
                </a:solidFill>
                <a:latin typeface="Times New Roman" panose="02020603050405020304" pitchFamily="18" charset="0"/>
                <a:ea typeface="+mn-ea"/>
                <a:cs typeface="Times New Roman" panose="02020603050405020304" pitchFamily="18" charset="0"/>
              </a:rPr>
              <a:t>28×28</a:t>
            </a:r>
            <a:r>
              <a:rPr lang="zh-CN" altLang="en-US" sz="2400" b="1" dirty="0">
                <a:solidFill>
                  <a:srgbClr val="0000FF"/>
                </a:solidFill>
                <a:latin typeface="Times New Roman" panose="02020603050405020304" pitchFamily="18" charset="0"/>
                <a:ea typeface="+mn-ea"/>
                <a:cs typeface="Times New Roman" panose="02020603050405020304" pitchFamily="18" charset="0"/>
              </a:rPr>
              <a:t>像素的图像，可以表⽰为⼀个由</a:t>
            </a:r>
            <a:r>
              <a:rPr lang="en-US" altLang="zh-CN" sz="2400" b="1" dirty="0">
                <a:solidFill>
                  <a:srgbClr val="0000FF"/>
                </a:solidFill>
                <a:latin typeface="Times New Roman" panose="02020603050405020304" pitchFamily="18" charset="0"/>
                <a:ea typeface="+mn-ea"/>
                <a:cs typeface="Times New Roman" panose="02020603050405020304" pitchFamily="18" charset="0"/>
              </a:rPr>
              <a:t>784</a:t>
            </a:r>
            <a:r>
              <a:rPr lang="zh-CN" altLang="en-US" sz="2400" b="1" dirty="0">
                <a:solidFill>
                  <a:srgbClr val="0000FF"/>
                </a:solidFill>
                <a:latin typeface="Times New Roman" panose="02020603050405020304" pitchFamily="18" charset="0"/>
                <a:ea typeface="+mn-ea"/>
                <a:cs typeface="Times New Roman" panose="02020603050405020304" pitchFamily="18" charset="0"/>
              </a:rPr>
              <a:t>个实数组成的向量</a:t>
            </a:r>
            <a:r>
              <a:rPr lang="en-US" altLang="zh-CN" sz="2400" b="1" dirty="0">
                <a:solidFill>
                  <a:srgbClr val="0000FF"/>
                </a:solidFill>
                <a:latin typeface="Times New Roman" panose="02020603050405020304" pitchFamily="18" charset="0"/>
                <a:ea typeface="+mn-ea"/>
                <a:cs typeface="Times New Roman" panose="02020603050405020304" pitchFamily="18" charset="0"/>
              </a:rPr>
              <a:t>x</a:t>
            </a:r>
            <a:r>
              <a:rPr lang="zh-CN" altLang="en-US" sz="2400" b="1" dirty="0">
                <a:solidFill>
                  <a:srgbClr val="0000FF"/>
                </a:solidFill>
                <a:latin typeface="Times New Roman" panose="02020603050405020304" pitchFamily="18" charset="0"/>
                <a:ea typeface="+mn-ea"/>
                <a:cs typeface="Times New Roman" panose="02020603050405020304" pitchFamily="18" charset="0"/>
              </a:rPr>
              <a:t>。</a:t>
            </a:r>
            <a:endParaRPr lang="en-US" altLang="zh-CN" sz="2400" b="1" dirty="0">
              <a:solidFill>
                <a:srgbClr val="0000FF"/>
              </a:solidFill>
              <a:latin typeface="Times New Roman" panose="02020603050405020304" pitchFamily="18" charset="0"/>
              <a:ea typeface="+mn-ea"/>
              <a:cs typeface="Times New Roman" panose="02020603050405020304" pitchFamily="18" charset="0"/>
            </a:endParaRPr>
          </a:p>
          <a:p>
            <a:r>
              <a:rPr lang="zh-CN" altLang="en-US" sz="2400" b="1" dirty="0">
                <a:solidFill>
                  <a:srgbClr val="0000FF"/>
                </a:solidFill>
                <a:latin typeface="Times New Roman" panose="02020603050405020304" pitchFamily="18" charset="0"/>
                <a:ea typeface="+mn-ea"/>
                <a:cs typeface="Times New Roman" panose="02020603050405020304" pitchFamily="18" charset="0"/>
              </a:rPr>
              <a:t>⽬标是建⽴⼀个机器，能够以这样的向量</a:t>
            </a:r>
            <a:r>
              <a:rPr lang="en-US" altLang="zh-CN" sz="2400" b="1" dirty="0">
                <a:solidFill>
                  <a:srgbClr val="0000FF"/>
                </a:solidFill>
                <a:latin typeface="Times New Roman" panose="02020603050405020304" pitchFamily="18" charset="0"/>
                <a:ea typeface="+mn-ea"/>
                <a:cs typeface="Times New Roman" panose="02020603050405020304" pitchFamily="18" charset="0"/>
              </a:rPr>
              <a:t>x</a:t>
            </a:r>
            <a:r>
              <a:rPr lang="zh-CN" altLang="en-US" sz="2400" b="1" dirty="0">
                <a:solidFill>
                  <a:srgbClr val="0000FF"/>
                </a:solidFill>
                <a:latin typeface="Times New Roman" panose="02020603050405020304" pitchFamily="18" charset="0"/>
                <a:ea typeface="+mn-ea"/>
                <a:cs typeface="Times New Roman" panose="02020603050405020304" pitchFamily="18" charset="0"/>
              </a:rPr>
              <a:t>作为输⼊，以数字</a:t>
            </a:r>
            <a:r>
              <a:rPr lang="en-US" altLang="zh-CN" sz="2400" b="1" dirty="0">
                <a:solidFill>
                  <a:srgbClr val="0000FF"/>
                </a:solidFill>
                <a:latin typeface="Times New Roman" panose="02020603050405020304" pitchFamily="18" charset="0"/>
                <a:ea typeface="+mn-ea"/>
                <a:cs typeface="Times New Roman" panose="02020603050405020304" pitchFamily="18" charset="0"/>
              </a:rPr>
              <a:t>0</a:t>
            </a:r>
            <a:r>
              <a:rPr lang="zh-CN" altLang="en-US" sz="2400" b="1" dirty="0">
                <a:solidFill>
                  <a:srgbClr val="0000FF"/>
                </a:solidFill>
                <a:latin typeface="Times New Roman" panose="02020603050405020304" pitchFamily="18" charset="0"/>
                <a:ea typeface="+mn-ea"/>
                <a:cs typeface="Times New Roman" panose="02020603050405020304" pitchFamily="18" charset="0"/>
              </a:rPr>
              <a:t>到</a:t>
            </a:r>
            <a:r>
              <a:rPr lang="en-US" altLang="zh-CN" sz="2400" b="1" dirty="0">
                <a:solidFill>
                  <a:srgbClr val="0000FF"/>
                </a:solidFill>
                <a:latin typeface="Times New Roman" panose="02020603050405020304" pitchFamily="18" charset="0"/>
                <a:ea typeface="+mn-ea"/>
                <a:cs typeface="Times New Roman" panose="02020603050405020304" pitchFamily="18" charset="0"/>
              </a:rPr>
              <a:t>9</a:t>
            </a:r>
            <a:r>
              <a:rPr lang="zh-CN" altLang="en-US" sz="2400" b="1" dirty="0">
                <a:solidFill>
                  <a:srgbClr val="0000FF"/>
                </a:solidFill>
                <a:latin typeface="Times New Roman" panose="02020603050405020304" pitchFamily="18" charset="0"/>
                <a:ea typeface="+mn-ea"/>
                <a:cs typeface="Times New Roman" panose="02020603050405020304" pitchFamily="18" charset="0"/>
              </a:rPr>
              <a:t>为输出。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solidFill>
                  <a:srgbClr val="0000FF"/>
                </a:solidFill>
              </a:rPr>
              <a:t>课程介绍</a:t>
            </a:r>
            <a:endParaRPr lang="en-US" altLang="zh-CN" b="1" dirty="0">
              <a:solidFill>
                <a:srgbClr val="0000FF"/>
              </a:solidFill>
            </a:endParaRPr>
          </a:p>
          <a:p>
            <a:pPr marL="514350" indent="-514350">
              <a:buFont typeface="+mj-lt"/>
              <a:buAutoNum type="arabicPeriod"/>
            </a:pPr>
            <a:r>
              <a:rPr lang="zh-CN" altLang="en-US" b="1" dirty="0">
                <a:solidFill>
                  <a:schemeClr val="bg1">
                    <a:lumMod val="50000"/>
                  </a:schemeClr>
                </a:solidFill>
              </a:rPr>
              <a:t>机器学习简介</a:t>
            </a:r>
            <a:endParaRPr lang="en-US" altLang="zh-CN" b="1" dirty="0">
              <a:solidFill>
                <a:schemeClr val="bg1">
                  <a:lumMod val="50000"/>
                </a:schemeClr>
              </a:solidFill>
            </a:endParaRPr>
          </a:p>
          <a:p>
            <a:pPr marL="514350" indent="-514350">
              <a:buFont typeface="+mj-lt"/>
              <a:buAutoNum type="arabicPeriod"/>
            </a:pPr>
            <a:r>
              <a:rPr lang="zh-CN" altLang="en-US" b="1" dirty="0">
                <a:solidFill>
                  <a:schemeClr val="bg1">
                    <a:lumMod val="50000"/>
                  </a:schemeClr>
                </a:solidFill>
              </a:rPr>
              <a:t>机器学习基本流程</a:t>
            </a:r>
            <a:endParaRPr lang="en-US" altLang="zh-CN" b="1" dirty="0">
              <a:solidFill>
                <a:schemeClr val="bg1">
                  <a:lumMod val="50000"/>
                </a:schemeClr>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2</a:t>
            </a:fld>
            <a:endParaRPr lang="en-US" altLang="zh-CN"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198438"/>
            <a:ext cx="8229600" cy="1143000"/>
          </a:xfrm>
        </p:spPr>
        <p:txBody>
          <a:bodyPr/>
          <a:lstStyle/>
          <a:p>
            <a:r>
              <a:rPr lang="zh-CN" altLang="en-US" sz="4000" b="1" dirty="0"/>
              <a:t>为什么要机器学习</a:t>
            </a:r>
            <a:r>
              <a:rPr lang="en-US" altLang="zh-CN" sz="4000" b="1" dirty="0"/>
              <a:t>?</a:t>
            </a:r>
            <a:endParaRPr lang="en-US" altLang="zh-CN" sz="4000" b="1" dirty="0">
              <a:ea typeface="宋体" panose="02010600030101010101" pitchFamily="2" charset="-122"/>
            </a:endParaRPr>
          </a:p>
        </p:txBody>
      </p:sp>
      <p:sp>
        <p:nvSpPr>
          <p:cNvPr id="171011" name="Rectangle 3"/>
          <p:cNvSpPr>
            <a:spLocks noGrp="1" noChangeArrowheads="1"/>
          </p:cNvSpPr>
          <p:nvPr>
            <p:ph type="body" idx="1"/>
          </p:nvPr>
        </p:nvSpPr>
        <p:spPr>
          <a:xfrm>
            <a:off x="228600" y="1332666"/>
            <a:ext cx="8686800" cy="5257800"/>
          </a:xfrm>
        </p:spPr>
        <p:txBody>
          <a:bodyPr/>
          <a:lstStyle/>
          <a:p>
            <a:r>
              <a:rPr lang="zh-CN" altLang="en-US" sz="2400" b="1" dirty="0">
                <a:ea typeface="宋体" panose="02010600030101010101" pitchFamily="2" charset="-122"/>
              </a:rPr>
              <a:t>很难编写一个程序来解决手写数字识别这样的问题。</a:t>
            </a:r>
            <a:endParaRPr lang="en-US" altLang="zh-CN" sz="2400" b="1" dirty="0">
              <a:ea typeface="宋体" panose="02010600030101010101" pitchFamily="2" charset="-122"/>
            </a:endParaRPr>
          </a:p>
          <a:p>
            <a:pPr lvl="1"/>
            <a:r>
              <a:rPr lang="zh-CN" altLang="en-US" sz="2400" b="1" dirty="0">
                <a:solidFill>
                  <a:srgbClr val="0000FF"/>
                </a:solidFill>
                <a:ea typeface="宋体" panose="02010600030101010101" pitchFamily="2" charset="-122"/>
              </a:rPr>
              <a:t>如何区分</a:t>
            </a:r>
            <a:r>
              <a:rPr lang="en-US" altLang="zh-CN" sz="2400" b="1" dirty="0">
                <a:solidFill>
                  <a:srgbClr val="0000FF"/>
                </a:solidFill>
                <a:ea typeface="宋体" panose="02010600030101010101" pitchFamily="2" charset="-122"/>
              </a:rPr>
              <a:t>2</a:t>
            </a:r>
            <a:r>
              <a:rPr lang="zh-CN" altLang="en-US" sz="2400" b="1" dirty="0">
                <a:solidFill>
                  <a:srgbClr val="0000FF"/>
                </a:solidFill>
                <a:ea typeface="宋体" panose="02010600030101010101" pitchFamily="2" charset="-122"/>
              </a:rPr>
              <a:t>和</a:t>
            </a:r>
            <a:r>
              <a:rPr lang="en-US" altLang="zh-CN" sz="2400" b="1" dirty="0">
                <a:solidFill>
                  <a:srgbClr val="0000FF"/>
                </a:solidFill>
                <a:ea typeface="宋体" panose="02010600030101010101" pitchFamily="2" charset="-122"/>
              </a:rPr>
              <a:t>7</a:t>
            </a:r>
            <a:r>
              <a:rPr lang="zh-CN" altLang="en-US" sz="2400" b="1" dirty="0">
                <a:solidFill>
                  <a:srgbClr val="0000FF"/>
                </a:solidFill>
                <a:ea typeface="宋体" panose="02010600030101010101" pitchFamily="2" charset="-122"/>
              </a:rPr>
              <a:t>？</a:t>
            </a:r>
            <a:endParaRPr lang="en-US" altLang="zh-CN" sz="2400" b="1" dirty="0">
              <a:solidFill>
                <a:srgbClr val="0000FF"/>
              </a:solidFill>
              <a:ea typeface="宋体" panose="02010600030101010101" pitchFamily="2" charset="-122"/>
            </a:endParaRPr>
          </a:p>
          <a:p>
            <a:pPr lvl="1"/>
            <a:r>
              <a:rPr lang="zh-CN" altLang="en-US" sz="2400" b="1" dirty="0">
                <a:solidFill>
                  <a:srgbClr val="0000FF"/>
                </a:solidFill>
                <a:ea typeface="宋体" panose="02010600030101010101" pitchFamily="2" charset="-122"/>
              </a:rPr>
              <a:t>在识别时我们大脑是如何工作的？</a:t>
            </a:r>
            <a:endParaRPr lang="en-US" altLang="zh-CN" sz="2400" b="1" dirty="0">
              <a:solidFill>
                <a:srgbClr val="0000FF"/>
              </a:solidFill>
              <a:ea typeface="宋体" panose="02010600030101010101" pitchFamily="2" charset="-122"/>
            </a:endParaRPr>
          </a:p>
          <a:p>
            <a:pPr marL="457200" lvl="1" indent="0">
              <a:buNone/>
            </a:pPr>
            <a:endParaRPr lang="en-US" altLang="zh-CN" sz="2400" b="1" dirty="0">
              <a:solidFill>
                <a:srgbClr val="00B050"/>
              </a:solidFill>
              <a:ea typeface="宋体" panose="02010600030101010101" pitchFamily="2" charset="-122"/>
            </a:endParaRPr>
          </a:p>
          <a:p>
            <a:r>
              <a:rPr lang="zh-CN" altLang="en-US" sz="2400" b="1" dirty="0">
                <a:ea typeface="宋体" panose="02010600030101010101" pitchFamily="2" charset="-122"/>
              </a:rPr>
              <a:t>不同地，我们可以收集大量的包含了手写数字图像和对应数字的样本。</a:t>
            </a:r>
            <a:endParaRPr lang="en-US" altLang="zh-CN" sz="2400" b="1" dirty="0">
              <a:ea typeface="宋体" panose="02010600030101010101" pitchFamily="2" charset="-122"/>
            </a:endParaRPr>
          </a:p>
          <a:p>
            <a:endParaRPr lang="en-US" altLang="zh-CN" sz="2400" b="1" dirty="0">
              <a:ea typeface="宋体" panose="02010600030101010101" pitchFamily="2" charset="-122"/>
            </a:endParaRPr>
          </a:p>
          <a:p>
            <a:r>
              <a:rPr lang="zh-CN" altLang="en-US" sz="2400" b="1" dirty="0">
                <a:ea typeface="宋体" panose="02010600030101010101" pitchFamily="2" charset="-122"/>
              </a:rPr>
              <a:t>一个机器学习算法通过学习这些样本而生成一个能进行手写数字识别的程序。</a:t>
            </a:r>
            <a:endParaRPr lang="en-US" altLang="zh-CN" sz="2400" b="1" dirty="0">
              <a:ea typeface="宋体" panose="02010600030101010101" pitchFamily="2" charset="-122"/>
            </a:endParaRPr>
          </a:p>
          <a:p>
            <a:pPr lvl="1"/>
            <a:r>
              <a:rPr lang="zh-CN" altLang="en-US" sz="2400" b="1" dirty="0">
                <a:solidFill>
                  <a:srgbClr val="0000FF"/>
                </a:solidFill>
                <a:ea typeface="宋体" panose="02010600030101010101" pitchFamily="2" charset="-122"/>
              </a:rPr>
              <a:t>机器学习生成的程序和我们人工编写的程序很不同，它包含了大量的数字。</a:t>
            </a:r>
            <a:endParaRPr lang="en-US" altLang="zh-CN" sz="2400" b="1" dirty="0">
              <a:solidFill>
                <a:srgbClr val="0000FF"/>
              </a:solidFill>
              <a:ea typeface="宋体" panose="02010600030101010101" pitchFamily="2" charset="-122"/>
            </a:endParaRPr>
          </a:p>
          <a:p>
            <a:pPr lvl="1"/>
            <a:r>
              <a:rPr lang="zh-CN" altLang="en-US" sz="2400" b="1" dirty="0">
                <a:solidFill>
                  <a:srgbClr val="0000FF"/>
                </a:solidFill>
                <a:ea typeface="宋体" panose="02010600030101010101" pitchFamily="2" charset="-122"/>
              </a:rPr>
              <a:t>如果我们做得不错，这个程序也能识别新给的手写数字。</a:t>
            </a:r>
            <a:endParaRPr lang="en-US" altLang="zh-CN" sz="2400" b="1" dirty="0">
              <a:solidFill>
                <a:srgbClr val="0000FF"/>
              </a:solidFill>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470022" y="0"/>
            <a:ext cx="8229600" cy="1143000"/>
          </a:xfrm>
        </p:spPr>
        <p:txBody>
          <a:bodyPr/>
          <a:lstStyle/>
          <a:p>
            <a:r>
              <a:rPr lang="zh-CN" altLang="en-US" b="1" dirty="0"/>
              <a:t>语音识别</a:t>
            </a:r>
          </a:p>
        </p:txBody>
      </p:sp>
      <p:sp>
        <p:nvSpPr>
          <p:cNvPr id="30722"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7D78F8CA-C0DA-4E94-B0E6-9ABA0DC8A1C4}" type="slidenum">
              <a:rPr lang="en-US" altLang="zh-CN" sz="1200" b="1" dirty="0" smtClean="0">
                <a:solidFill>
                  <a:srgbClr val="898989"/>
                </a:solidFill>
              </a:rPr>
              <a:t>21</a:t>
            </a:fld>
            <a:endParaRPr lang="en-US" altLang="zh-CN" sz="1200" b="1">
              <a:solidFill>
                <a:srgbClr val="898989"/>
              </a:solidFill>
            </a:endParaRPr>
          </a:p>
        </p:txBody>
      </p:sp>
      <p:pic>
        <p:nvPicPr>
          <p:cNvPr id="3" name="图片 2"/>
          <p:cNvPicPr>
            <a:picLocks noChangeAspect="1"/>
          </p:cNvPicPr>
          <p:nvPr/>
        </p:nvPicPr>
        <p:blipFill>
          <a:blip r:embed="rId2"/>
          <a:stretch>
            <a:fillRect/>
          </a:stretch>
        </p:blipFill>
        <p:spPr>
          <a:xfrm>
            <a:off x="5868144" y="742935"/>
            <a:ext cx="2712895" cy="4826692"/>
          </a:xfrm>
          <a:prstGeom prst="rect">
            <a:avLst/>
          </a:prstGeom>
        </p:spPr>
      </p:pic>
      <p:pic>
        <p:nvPicPr>
          <p:cNvPr id="6" name="Picture 2" descr="http://t1.baidu.com/it/u=2207426768,214790146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26105"/>
            <a:ext cx="5057361" cy="35283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p:cNvSpPr txBox="1"/>
          <p:nvPr/>
        </p:nvSpPr>
        <p:spPr>
          <a:xfrm>
            <a:off x="785786" y="5895992"/>
            <a:ext cx="6500858" cy="523220"/>
          </a:xfrm>
          <a:prstGeom prst="rect">
            <a:avLst/>
          </a:prstGeom>
          <a:noFill/>
        </p:spPr>
        <p:txBody>
          <a:bodyPr wrap="square" rtlCol="0">
            <a:spAutoFit/>
          </a:bodyPr>
          <a:lstStyle/>
          <a:p>
            <a:pPr>
              <a:spcBef>
                <a:spcPts val="600"/>
              </a:spcBef>
              <a:spcAft>
                <a:spcPts val="600"/>
              </a:spcAft>
            </a:pPr>
            <a:r>
              <a:rPr lang="zh-CN" altLang="en-US" b="1" dirty="0">
                <a:solidFill>
                  <a:srgbClr val="0432FF"/>
                </a:solidFill>
              </a:rPr>
              <a:t>苹果</a:t>
            </a:r>
            <a:r>
              <a:rPr lang="en-US" altLang="zh-CN" b="1" dirty="0">
                <a:solidFill>
                  <a:srgbClr val="0432FF"/>
                </a:solidFill>
              </a:rPr>
              <a:t>Siri         </a:t>
            </a:r>
            <a:r>
              <a:rPr lang="zh-CN" altLang="en-US" b="1" dirty="0">
                <a:solidFill>
                  <a:srgbClr val="0432FF"/>
                </a:solidFill>
              </a:rPr>
              <a:t>讯飞听见</a:t>
            </a:r>
            <a:r>
              <a:rPr lang="en-US" altLang="zh-CN" b="1" dirty="0">
                <a:solidFill>
                  <a:srgbClr val="0432FF"/>
                </a:solidFill>
              </a:rPr>
              <a:t>        </a:t>
            </a:r>
            <a:r>
              <a:rPr lang="zh-CN" altLang="en-US" b="1" dirty="0">
                <a:solidFill>
                  <a:srgbClr val="0432FF"/>
                </a:solidFill>
              </a:rPr>
              <a:t>微软小冰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a:xfrm>
            <a:off x="500034" y="0"/>
            <a:ext cx="8229600" cy="1143000"/>
          </a:xfrm>
        </p:spPr>
        <p:txBody>
          <a:bodyPr vert="horz" wrap="square" lIns="91440" tIns="45720" rIns="91440" bIns="45720" anchor="ctr"/>
          <a:lstStyle/>
          <a:p>
            <a:r>
              <a:rPr lang="zh-CN" altLang="en-US" b="1" dirty="0"/>
              <a:t>人脸识别</a:t>
            </a:r>
          </a:p>
        </p:txBody>
      </p:sp>
      <p:sp>
        <p:nvSpPr>
          <p:cNvPr id="52226" name="灯片编号占位符 3"/>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22</a:t>
            </a:fld>
            <a:endParaRPr lang="en-US" altLang="zh-CN" sz="1200" dirty="0">
              <a:solidFill>
                <a:srgbClr val="898989"/>
              </a:solidFill>
            </a:endParaRPr>
          </a:p>
        </p:txBody>
      </p:sp>
      <p:pic>
        <p:nvPicPr>
          <p:cNvPr id="52227" name="Picture 2"/>
          <p:cNvPicPr>
            <a:picLocks noChangeAspect="1"/>
          </p:cNvPicPr>
          <p:nvPr/>
        </p:nvPicPr>
        <p:blipFill>
          <a:blip r:embed="rId2" cstate="print"/>
          <a:stretch>
            <a:fillRect/>
          </a:stretch>
        </p:blipFill>
        <p:spPr>
          <a:xfrm>
            <a:off x="2424113" y="928670"/>
            <a:ext cx="6719887" cy="4535487"/>
          </a:xfrm>
          <a:prstGeom prst="rect">
            <a:avLst/>
          </a:prstGeom>
          <a:noFill/>
          <a:ln w="9525">
            <a:noFill/>
          </a:ln>
        </p:spPr>
      </p:pic>
      <p:pic>
        <p:nvPicPr>
          <p:cNvPr id="355329" name="Picture 1"/>
          <p:cNvPicPr>
            <a:picLocks noChangeAspect="1" noChangeArrowheads="1"/>
          </p:cNvPicPr>
          <p:nvPr/>
        </p:nvPicPr>
        <p:blipFill>
          <a:blip r:embed="rId3"/>
          <a:srcRect/>
          <a:stretch>
            <a:fillRect/>
          </a:stretch>
        </p:blipFill>
        <p:spPr bwMode="auto">
          <a:xfrm>
            <a:off x="0" y="4461998"/>
            <a:ext cx="6396051" cy="239600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zh-CN" altLang="en-US" b="1" dirty="0"/>
              <a:t>生物信息</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23</a:t>
            </a:fld>
            <a:endParaRPr lang="en-US" altLang="zh-CN" strike="noStrike" noProof="1">
              <a:latin typeface="Garamond" panose="02020404030301010803"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596" y="1500174"/>
            <a:ext cx="834717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a:xfrm>
            <a:off x="457200" y="29829"/>
            <a:ext cx="8229600" cy="1143000"/>
          </a:xfrm>
        </p:spPr>
        <p:txBody>
          <a:bodyPr/>
          <a:lstStyle/>
          <a:p>
            <a:r>
              <a:rPr lang="zh-CN" altLang="en-US" b="1" dirty="0">
                <a:latin typeface="微软雅黑" panose="020B0503020204020204" pitchFamily="34" charset="-122"/>
                <a:ea typeface="微软雅黑" panose="020B0503020204020204" pitchFamily="34" charset="-122"/>
              </a:rPr>
              <a:t>天气预报</a:t>
            </a:r>
          </a:p>
        </p:txBody>
      </p:sp>
      <p:sp>
        <p:nvSpPr>
          <p:cNvPr id="24578"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2DA70C34-7F66-4055-B4E0-AE7F42C0E029}" type="slidenum">
              <a:rPr lang="en-US" altLang="zh-CN" sz="1200" b="1" dirty="0" smtClean="0">
                <a:solidFill>
                  <a:srgbClr val="898989"/>
                </a:solidFill>
              </a:rPr>
              <a:t>24</a:t>
            </a:fld>
            <a:endParaRPr lang="en-US" altLang="zh-CN" sz="1200" b="1">
              <a:solidFill>
                <a:srgbClr val="898989"/>
              </a:solidFill>
            </a:endParaRP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133600"/>
            <a:ext cx="74056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500034" y="0"/>
            <a:ext cx="8229600" cy="1143000"/>
          </a:xfrm>
        </p:spPr>
        <p:txBody>
          <a:bodyPr vert="horz" wrap="square" lIns="91440" tIns="45720" rIns="91440" bIns="45720" anchor="ctr"/>
          <a:lstStyle/>
          <a:p>
            <a:r>
              <a:rPr lang="zh-CN" altLang="en-US" b="1" dirty="0"/>
              <a:t>股票市场预测</a:t>
            </a:r>
          </a:p>
        </p:txBody>
      </p:sp>
      <p:sp>
        <p:nvSpPr>
          <p:cNvPr id="53250" name="灯片编号占位符 3"/>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dirty="0">
                <a:solidFill>
                  <a:srgbClr val="898989"/>
                </a:solidFill>
              </a:rPr>
              <a:t>25</a:t>
            </a:fld>
            <a:endParaRPr lang="en-US" altLang="zh-CN" sz="1200" dirty="0">
              <a:solidFill>
                <a:srgbClr val="898989"/>
              </a:solidFill>
            </a:endParaRPr>
          </a:p>
        </p:txBody>
      </p:sp>
      <p:pic>
        <p:nvPicPr>
          <p:cNvPr id="53251" name="Picture 2"/>
          <p:cNvPicPr>
            <a:picLocks noChangeAspect="1"/>
          </p:cNvPicPr>
          <p:nvPr/>
        </p:nvPicPr>
        <p:blipFill>
          <a:blip r:embed="rId2" cstate="print"/>
          <a:stretch>
            <a:fillRect/>
          </a:stretch>
        </p:blipFill>
        <p:spPr>
          <a:xfrm>
            <a:off x="422275" y="1700213"/>
            <a:ext cx="8326438" cy="38163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896524"/>
            <a:ext cx="9144000" cy="2516347"/>
          </a:xfrm>
          <a:prstGeom prst="rect">
            <a:avLst/>
          </a:prstGeom>
        </p:spPr>
      </p:pic>
      <mc:AlternateContent xmlns:mc="http://schemas.openxmlformats.org/markup-compatibility/2006" xmlns:a14="http://schemas.microsoft.com/office/drawing/2010/main">
        <mc:Choice Requires="a14">
          <p:sp>
            <p:nvSpPr>
              <p:cNvPr id="7" name="Content Placeholder 2"/>
              <p:cNvSpPr txBox="1"/>
              <p:nvPr/>
            </p:nvSpPr>
            <p:spPr>
              <a:xfrm>
                <a:off x="1054061" y="4084939"/>
                <a:ext cx="2843893"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b="1"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1054061" y="4084939"/>
                <a:ext cx="2843893" cy="4563836"/>
              </a:xfrm>
              <a:prstGeom prst="rect">
                <a:avLst/>
              </a:prstGeom>
              <a:blipFill rotWithShape="1">
                <a:blip r:embed="rId3"/>
                <a:stretch>
                  <a:fillRect l="-21" t="-14" r="11" b="2"/>
                </a:stretch>
              </a:blipFill>
            </p:spPr>
            <p:txBody>
              <a:bodyPr/>
              <a:lstStyle/>
              <a:p>
                <a:r>
                  <a:rPr lang="zh-CN" altLang="en-US">
                    <a:noFill/>
                  </a:rPr>
                  <a:t> </a:t>
                </a:r>
              </a:p>
            </p:txBody>
          </p:sp>
        </mc:Fallback>
      </mc:AlternateContent>
      <p:sp>
        <p:nvSpPr>
          <p:cNvPr id="8" name="Right Brace 7"/>
          <p:cNvSpPr/>
          <p:nvPr/>
        </p:nvSpPr>
        <p:spPr>
          <a:xfrm rot="5400000">
            <a:off x="2314627" y="2323339"/>
            <a:ext cx="322758" cy="3004458"/>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9" name="Right Brace 8"/>
          <p:cNvSpPr/>
          <p:nvPr/>
        </p:nvSpPr>
        <p:spPr>
          <a:xfrm rot="5400000">
            <a:off x="6054480" y="2690603"/>
            <a:ext cx="300754" cy="2291937"/>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mc:AlternateContent xmlns:mc="http://schemas.openxmlformats.org/markup-compatibility/2006" xmlns:a14="http://schemas.microsoft.com/office/drawing/2010/main">
        <mc:Choice Requires="a14">
          <p:sp>
            <p:nvSpPr>
              <p:cNvPr id="11" name="Content Placeholder 2"/>
              <p:cNvSpPr txBox="1"/>
              <p:nvPr/>
            </p:nvSpPr>
            <p:spPr>
              <a:xfrm>
                <a:off x="4782912" y="4084939"/>
                <a:ext cx="2843893"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oMath>
                  </m:oMathPara>
                </a14:m>
                <a:endParaRPr lang="en-US" b="1"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4782912" y="4084939"/>
                <a:ext cx="2843893" cy="4563836"/>
              </a:xfrm>
              <a:prstGeom prst="rect">
                <a:avLst/>
              </a:prstGeom>
              <a:blipFill rotWithShape="1">
                <a:blip r:embed="rId4"/>
                <a:stretch>
                  <a:fillRect l="-3" t="-14" r="16" b="2"/>
                </a:stretch>
              </a:blipFill>
            </p:spPr>
            <p:txBody>
              <a:bodyPr/>
              <a:lstStyle/>
              <a:p>
                <a:r>
                  <a:rPr lang="zh-CN" altLang="en-US">
                    <a:noFill/>
                  </a:rPr>
                  <a:t> </a:t>
                </a:r>
              </a:p>
            </p:txBody>
          </p:sp>
        </mc:Fallback>
      </mc:AlternateContent>
      <p:cxnSp>
        <p:nvCxnSpPr>
          <p:cNvPr id="12" name="Straight Arrow Connector 11"/>
          <p:cNvCxnSpPr/>
          <p:nvPr/>
        </p:nvCxnSpPr>
        <p:spPr>
          <a:xfrm flipV="1">
            <a:off x="4171263" y="4317869"/>
            <a:ext cx="706648"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409787" y="0"/>
            <a:ext cx="8229600" cy="1143000"/>
          </a:xfrm>
        </p:spPr>
        <p:txBody>
          <a:bodyPr/>
          <a:lstStyle/>
          <a:p>
            <a:r>
              <a:rPr lang="zh-CN" altLang="en-US" b="1" dirty="0">
                <a:latin typeface="微软雅黑" panose="020B0503020204020204" pitchFamily="34" charset="-122"/>
                <a:ea typeface="微软雅黑" panose="020B0503020204020204" pitchFamily="34" charset="-122"/>
              </a:rPr>
              <a:t>举例</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机器翻译</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t>自动驾驶</a:t>
            </a:r>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27</a:t>
            </a:fld>
            <a:endParaRPr lang="en-US" altLang="zh-CN" strike="noStrike" noProof="1">
              <a:latin typeface="Garamond" panose="02020404030301010803" pitchFamily="18" charset="0"/>
            </a:endParaRPr>
          </a:p>
        </p:txBody>
      </p:sp>
      <p:pic>
        <p:nvPicPr>
          <p:cNvPr id="5" name="图片 3"/>
          <p:cNvPicPr>
            <a:picLocks noChangeAspect="1"/>
          </p:cNvPicPr>
          <p:nvPr/>
        </p:nvPicPr>
        <p:blipFill>
          <a:blip r:embed="rId2"/>
          <a:stretch>
            <a:fillRect/>
          </a:stretch>
        </p:blipFill>
        <p:spPr>
          <a:xfrm>
            <a:off x="0" y="1214422"/>
            <a:ext cx="4248472" cy="2662775"/>
          </a:xfrm>
          <a:prstGeom prst="rect">
            <a:avLst/>
          </a:prstGeom>
        </p:spPr>
      </p:pic>
      <p:pic>
        <p:nvPicPr>
          <p:cNvPr id="6" name="图片 2"/>
          <p:cNvPicPr>
            <a:picLocks noChangeAspect="1"/>
          </p:cNvPicPr>
          <p:nvPr/>
        </p:nvPicPr>
        <p:blipFill>
          <a:blip r:embed="rId3"/>
          <a:stretch>
            <a:fillRect/>
          </a:stretch>
        </p:blipFill>
        <p:spPr>
          <a:xfrm>
            <a:off x="4429124" y="1214422"/>
            <a:ext cx="4371914" cy="2664296"/>
          </a:xfrm>
          <a:prstGeom prst="rect">
            <a:avLst/>
          </a:prstGeom>
        </p:spPr>
      </p:pic>
      <p:pic>
        <p:nvPicPr>
          <p:cNvPr id="7" name="图片 4"/>
          <p:cNvPicPr>
            <a:picLocks noChangeAspect="1"/>
          </p:cNvPicPr>
          <p:nvPr/>
        </p:nvPicPr>
        <p:blipFill>
          <a:blip r:embed="rId4"/>
          <a:stretch>
            <a:fillRect/>
          </a:stretch>
        </p:blipFill>
        <p:spPr>
          <a:xfrm>
            <a:off x="2285984" y="4000504"/>
            <a:ext cx="4667894" cy="266494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416" y="0"/>
            <a:ext cx="8229600" cy="1143000"/>
          </a:xfrm>
        </p:spPr>
        <p:txBody>
          <a:bodyPr/>
          <a:lstStyle/>
          <a:p>
            <a:r>
              <a:rPr lang="zh-CN" altLang="en-US" b="1" dirty="0"/>
              <a:t>人机大战</a:t>
            </a:r>
            <a:r>
              <a:rPr lang="en-US" altLang="zh-CN" b="1" dirty="0"/>
              <a:t>-</a:t>
            </a:r>
            <a:r>
              <a:rPr lang="zh-CN" altLang="en-US" b="1" dirty="0"/>
              <a:t>围棋</a:t>
            </a: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smtClean="0"/>
              <a:t>28</a:t>
            </a:fld>
            <a:endParaRPr lang="en-US" altLang="zh-CN"/>
          </a:p>
        </p:txBody>
      </p:sp>
      <p:pic>
        <p:nvPicPr>
          <p:cNvPr id="208900" name="Picture 4" descr="https://gimg2.baidu.com/image_search/src=http%3A%2F%2Fn.sinaimg.cn%2Fsinacn%2F20170524%2F986a-fyfkzht0201450.jpg&amp;refer=http%3A%2F%2Fn.sinaimg.cn&amp;app=2002&amp;size=f9999,10000&amp;q=a80&amp;n=0&amp;g=0n&amp;fmt=jpeg?sec=1616203321&amp;t=bebef5835bb389d0cfae8e4427ad8ec9"/>
          <p:cNvPicPr>
            <a:picLocks noChangeAspect="1" noChangeArrowheads="1"/>
          </p:cNvPicPr>
          <p:nvPr/>
        </p:nvPicPr>
        <p:blipFill>
          <a:blip r:embed="rId2"/>
          <a:srcRect/>
          <a:stretch>
            <a:fillRect/>
          </a:stretch>
        </p:blipFill>
        <p:spPr bwMode="auto">
          <a:xfrm>
            <a:off x="1266833" y="1592796"/>
            <a:ext cx="6610334" cy="367240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 </a:t>
            </a:r>
            <a:r>
              <a:rPr lang="zh-CN" altLang="en-US" b="1" dirty="0"/>
              <a:t>智能教育</a:t>
            </a:r>
          </a:p>
        </p:txBody>
      </p:sp>
      <p:sp>
        <p:nvSpPr>
          <p:cNvPr id="5" name="TextBox 4"/>
          <p:cNvSpPr txBox="1"/>
          <p:nvPr/>
        </p:nvSpPr>
        <p:spPr>
          <a:xfrm>
            <a:off x="1547664" y="3140968"/>
            <a:ext cx="6408712" cy="646331"/>
          </a:xfrm>
          <a:prstGeom prst="rect">
            <a:avLst/>
          </a:prstGeom>
          <a:noFill/>
        </p:spPr>
        <p:txBody>
          <a:bodyPr wrap="square" rtlCol="0">
            <a:spAutoFit/>
          </a:bodyPr>
          <a:lstStyle/>
          <a:p>
            <a:r>
              <a:rPr lang="zh-CN" altLang="en-US" sz="3600" b="1" dirty="0">
                <a:solidFill>
                  <a:srgbClr val="0432FF"/>
                </a:solidFill>
              </a:rPr>
              <a:t>钟老师团队：数学高考机器人</a:t>
            </a:r>
          </a:p>
        </p:txBody>
      </p:sp>
      <p:sp>
        <p:nvSpPr>
          <p:cNvPr id="6" name="灯片编号占位符 5"/>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29</a:t>
            </a:fld>
            <a:endParaRPr lang="en-US" altLang="zh-CN" strike="noStrike" noProof="1">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p:cNvSpPr>
          <p:nvPr>
            <p:ph type="title"/>
          </p:nvPr>
        </p:nvSpPr>
        <p:spPr/>
        <p:txBody>
          <a:bodyPr vert="horz" wrap="square" lIns="91440" tIns="45720" rIns="91440" bIns="45720" anchor="ctr"/>
          <a:lstStyle/>
          <a:p>
            <a:r>
              <a:rPr lang="zh-CN" altLang="en-US" b="1" dirty="0"/>
              <a:t>相关信息</a:t>
            </a:r>
          </a:p>
        </p:txBody>
      </p:sp>
      <p:sp>
        <p:nvSpPr>
          <p:cNvPr id="7170"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dirty="0">
                <a:solidFill>
                  <a:srgbClr val="898989"/>
                </a:solidFill>
              </a:rPr>
              <a:t>3</a:t>
            </a:fld>
            <a:endParaRPr lang="en-US" altLang="zh-CN" sz="1200" b="1" dirty="0">
              <a:solidFill>
                <a:srgbClr val="898989"/>
              </a:solidFill>
            </a:endParaRPr>
          </a:p>
        </p:txBody>
      </p:sp>
      <p:sp>
        <p:nvSpPr>
          <p:cNvPr id="7171" name="TextBox 9"/>
          <p:cNvSpPr txBox="1"/>
          <p:nvPr/>
        </p:nvSpPr>
        <p:spPr>
          <a:xfrm>
            <a:off x="738188" y="1144588"/>
            <a:ext cx="5041900" cy="2062103"/>
          </a:xfrm>
          <a:prstGeom prst="rect">
            <a:avLst/>
          </a:prstGeom>
          <a:noFill/>
          <a:ln w="9525">
            <a:noFill/>
          </a:ln>
        </p:spPr>
        <p:txBody>
          <a:bodyPr anchor="t">
            <a:spAutoFit/>
          </a:bodyPr>
          <a:lstStyle/>
          <a:p>
            <a:r>
              <a:rPr lang="zh-CN" altLang="en-US" b="1" dirty="0">
                <a:latin typeface="楷体" panose="02010609060101010101" pitchFamily="49" charset="-122"/>
                <a:ea typeface="楷体" panose="02010609060101010101" pitchFamily="49" charset="-122"/>
              </a:rPr>
              <a:t>钟秀琴副教授</a:t>
            </a:r>
            <a:endParaRPr lang="en-US" altLang="zh-CN"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Email: </a:t>
            </a:r>
            <a:r>
              <a:rPr lang="en-US" altLang="zh-CN" sz="2400" b="1" dirty="0">
                <a:latin typeface="楷体" panose="02010609060101010101" pitchFamily="49" charset="-122"/>
                <a:ea typeface="楷体" panose="02010609060101010101" pitchFamily="49" charset="-122"/>
                <a:hlinkClick r:id="rId2"/>
              </a:rPr>
              <a:t>zhongxiuqin@uestc.edu.cn</a:t>
            </a:r>
            <a:r>
              <a:rPr lang="en-US" altLang="zh-CN" sz="2400" b="1" dirty="0">
                <a:latin typeface="楷体" panose="02010609060101010101" pitchFamily="49" charset="-122"/>
                <a:ea typeface="楷体" panose="02010609060101010101" pitchFamily="49" charset="-122"/>
              </a:rPr>
              <a:t>  </a:t>
            </a:r>
          </a:p>
          <a:p>
            <a:r>
              <a:rPr lang="zh-CN" altLang="en-US" sz="2400" b="1" dirty="0">
                <a:latin typeface="楷体" panose="02010609060101010101" pitchFamily="49" charset="-122"/>
                <a:ea typeface="楷体" panose="02010609060101010101" pitchFamily="49" charset="-122"/>
              </a:rPr>
              <a:t>办公地点：主楼</a:t>
            </a:r>
            <a:r>
              <a:rPr lang="en-US" altLang="zh-CN" sz="2400" b="1" dirty="0">
                <a:latin typeface="楷体" panose="02010609060101010101" pitchFamily="49" charset="-122"/>
                <a:ea typeface="楷体" panose="02010609060101010101" pitchFamily="49" charset="-122"/>
              </a:rPr>
              <a:t>B1-201</a:t>
            </a:r>
            <a:r>
              <a:rPr lang="zh-CN" altLang="en-US" sz="2400" b="1" dirty="0">
                <a:latin typeface="楷体" panose="02010609060101010101" pitchFamily="49" charset="-122"/>
                <a:ea typeface="楷体" panose="02010609060101010101" pitchFamily="49" charset="-122"/>
              </a:rPr>
              <a:t>左</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答疑时间：周二下午</a:t>
            </a:r>
            <a:r>
              <a:rPr lang="en-US" altLang="zh-CN" sz="2400" b="1" dirty="0">
                <a:latin typeface="楷体" panose="02010609060101010101" pitchFamily="49" charset="-122"/>
                <a:ea typeface="楷体" panose="02010609060101010101" pitchFamily="49" charset="-122"/>
              </a:rPr>
              <a:t>4:00-5:00</a:t>
            </a:r>
          </a:p>
          <a:p>
            <a:endParaRPr lang="zh-CN" altLang="en-US" b="1" dirty="0">
              <a:latin typeface="楷体" panose="02010609060101010101" pitchFamily="49" charset="-122"/>
              <a:ea typeface="楷体" panose="02010609060101010101" pitchFamily="49" charset="-122"/>
            </a:endParaRPr>
          </a:p>
        </p:txBody>
      </p:sp>
      <p:sp>
        <p:nvSpPr>
          <p:cNvPr id="7172" name="TextBox 10"/>
          <p:cNvSpPr txBox="1"/>
          <p:nvPr/>
        </p:nvSpPr>
        <p:spPr>
          <a:xfrm>
            <a:off x="714348" y="2897037"/>
            <a:ext cx="4832350" cy="2800767"/>
          </a:xfrm>
          <a:prstGeom prst="rect">
            <a:avLst/>
          </a:prstGeom>
          <a:noFill/>
          <a:ln w="9525">
            <a:noFill/>
          </a:ln>
        </p:spPr>
        <p:txBody>
          <a:bodyPr anchor="t">
            <a:spAutoFit/>
          </a:bodyPr>
          <a:lstStyle/>
          <a:p>
            <a:r>
              <a:rPr lang="zh-CN" altLang="en-US" b="1" dirty="0">
                <a:latin typeface="楷体" panose="02010609060101010101" pitchFamily="49" charset="-122"/>
                <a:ea typeface="楷体" panose="02010609060101010101" pitchFamily="49" charset="-122"/>
              </a:rPr>
              <a:t>刘峤  教授</a:t>
            </a:r>
            <a:endParaRPr lang="en-US" altLang="zh-CN"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Email: </a:t>
            </a:r>
            <a:r>
              <a:rPr lang="en-US" altLang="zh-CN" sz="2400" b="1" dirty="0">
                <a:latin typeface="楷体" panose="02010609060101010101" pitchFamily="49" charset="-122"/>
                <a:ea typeface="楷体" panose="02010609060101010101" pitchFamily="49" charset="-122"/>
                <a:hlinkClick r:id="rId3"/>
              </a:rPr>
              <a:t>qliu@uestc.edu.cn</a:t>
            </a:r>
            <a:r>
              <a:rPr lang="en-US" altLang="zh-CN" sz="2400" b="1" dirty="0">
                <a:latin typeface="楷体" panose="02010609060101010101" pitchFamily="49" charset="-122"/>
                <a:ea typeface="楷体" panose="02010609060101010101" pitchFamily="49" charset="-122"/>
              </a:rPr>
              <a:t> </a:t>
            </a:r>
          </a:p>
          <a:p>
            <a:r>
              <a:rPr lang="zh-CN" altLang="en-US" sz="2400" b="1" dirty="0">
                <a:latin typeface="楷体" panose="02010609060101010101" pitchFamily="49" charset="-122"/>
                <a:ea typeface="楷体" panose="02010609060101010101" pitchFamily="49" charset="-122"/>
              </a:rPr>
              <a:t>办公地点：创新中心</a:t>
            </a:r>
            <a:r>
              <a:rPr lang="en-US" altLang="zh-CN" sz="2400" b="1" dirty="0">
                <a:latin typeface="楷体" panose="02010609060101010101" pitchFamily="49" charset="-122"/>
                <a:ea typeface="楷体" panose="02010609060101010101" pitchFamily="49" charset="-122"/>
              </a:rPr>
              <a:t>D312</a:t>
            </a:r>
          </a:p>
          <a:p>
            <a:r>
              <a:rPr lang="zh-CN" altLang="en-US" sz="2400" b="1" dirty="0">
                <a:latin typeface="楷体" panose="02010609060101010101" pitchFamily="49" charset="-122"/>
                <a:ea typeface="楷体" panose="02010609060101010101" pitchFamily="49" charset="-122"/>
              </a:rPr>
              <a:t>答疑时间：周二下午</a:t>
            </a:r>
            <a:r>
              <a:rPr lang="en-US" altLang="zh-CN" sz="2400" b="1" dirty="0">
                <a:latin typeface="楷体" panose="02010609060101010101" pitchFamily="49" charset="-122"/>
                <a:ea typeface="楷体" panose="02010609060101010101" pitchFamily="49" charset="-122"/>
              </a:rPr>
              <a:t>4:00-5:00</a:t>
            </a:r>
          </a:p>
          <a:p>
            <a:endParaRPr lang="en-US" altLang="zh-CN" sz="2400" b="1" dirty="0">
              <a:latin typeface="楷体" panose="02010609060101010101" pitchFamily="49" charset="-122"/>
              <a:ea typeface="楷体" panose="02010609060101010101" pitchFamily="49" charset="-122"/>
            </a:endParaRPr>
          </a:p>
          <a:p>
            <a:endParaRPr lang="en-US" altLang="zh-CN" sz="2400" b="1" dirty="0">
              <a:latin typeface="楷体" panose="02010609060101010101" pitchFamily="49" charset="-122"/>
              <a:ea typeface="楷体" panose="02010609060101010101" pitchFamily="49" charset="-122"/>
            </a:endParaRPr>
          </a:p>
          <a:p>
            <a:endParaRPr lang="zh-CN" altLang="en-US" b="1" dirty="0">
              <a:latin typeface="楷体" panose="02010609060101010101" pitchFamily="49" charset="-122"/>
              <a:ea typeface="楷体" panose="02010609060101010101" pitchFamily="49" charset="-122"/>
            </a:endParaRPr>
          </a:p>
        </p:txBody>
      </p:sp>
      <p:pic>
        <p:nvPicPr>
          <p:cNvPr id="7173" name="Picture 9" descr="http://222.197.183.99/style/images/dszp/11508.jpg"/>
          <p:cNvPicPr>
            <a:picLocks noChangeAspect="1"/>
          </p:cNvPicPr>
          <p:nvPr/>
        </p:nvPicPr>
        <p:blipFill>
          <a:blip r:embed="rId4" cstate="print"/>
          <a:stretch>
            <a:fillRect/>
          </a:stretch>
        </p:blipFill>
        <p:spPr>
          <a:xfrm>
            <a:off x="6985000" y="1125538"/>
            <a:ext cx="1270000" cy="1692275"/>
          </a:xfrm>
          <a:prstGeom prst="rect">
            <a:avLst/>
          </a:prstGeom>
          <a:noFill/>
          <a:ln w="9525">
            <a:noFill/>
          </a:ln>
        </p:spPr>
      </p:pic>
      <p:sp>
        <p:nvSpPr>
          <p:cNvPr id="7175" name="TextBox 10"/>
          <p:cNvSpPr txBox="1"/>
          <p:nvPr/>
        </p:nvSpPr>
        <p:spPr>
          <a:xfrm>
            <a:off x="714348" y="4641966"/>
            <a:ext cx="7273428" cy="1261884"/>
          </a:xfrm>
          <a:prstGeom prst="rect">
            <a:avLst/>
          </a:prstGeom>
          <a:noFill/>
          <a:ln w="9525">
            <a:noFill/>
          </a:ln>
        </p:spPr>
        <p:txBody>
          <a:bodyPr wrap="square" anchor="t">
            <a:spAutoFit/>
          </a:bodyPr>
          <a:lstStyle/>
          <a:p>
            <a:r>
              <a:rPr lang="zh-CN" altLang="en-US" b="1" dirty="0">
                <a:latin typeface="楷体" panose="02010609060101010101" pitchFamily="49" charset="-122"/>
                <a:ea typeface="楷体" panose="02010609060101010101" pitchFamily="49" charset="-122"/>
              </a:rPr>
              <a:t>助教  杨雨龙</a:t>
            </a:r>
            <a:endParaRPr lang="en-US" altLang="zh-CN"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Email: </a:t>
            </a:r>
            <a:r>
              <a:rPr lang="en-AU" altLang="zh-CN" sz="2400" b="1" dirty="0">
                <a:latin typeface="楷体" panose="02010609060101010101" pitchFamily="49" charset="-122"/>
                <a:ea typeface="楷体" panose="02010609060101010101" pitchFamily="49" charset="-122"/>
                <a:hlinkClick r:id="rId5"/>
              </a:rPr>
              <a:t>yulong@std.uestc.edu.cn</a:t>
            </a:r>
            <a:r>
              <a:rPr lang="en-AU" altLang="zh-CN" sz="2400" b="1" dirty="0">
                <a:latin typeface="楷体" panose="02010609060101010101" pitchFamily="49" charset="-122"/>
                <a:ea typeface="楷体" panose="02010609060101010101" pitchFamily="49" charset="-122"/>
              </a:rPr>
              <a:t> </a:t>
            </a:r>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办公地点：主楼</a:t>
            </a:r>
            <a:r>
              <a:rPr lang="en-US" altLang="zh-CN" sz="2400" b="1" dirty="0">
                <a:latin typeface="楷体" panose="02010609060101010101" pitchFamily="49" charset="-122"/>
                <a:ea typeface="楷体" panose="02010609060101010101" pitchFamily="49" charset="-122"/>
              </a:rPr>
              <a:t>B1-201</a:t>
            </a:r>
            <a:r>
              <a:rPr lang="zh-CN" altLang="en-US" sz="2400" b="1" dirty="0">
                <a:latin typeface="楷体" panose="02010609060101010101" pitchFamily="49" charset="-122"/>
                <a:ea typeface="楷体" panose="02010609060101010101" pitchFamily="49" charset="-122"/>
              </a:rPr>
              <a:t>左</a:t>
            </a:r>
            <a:endParaRPr lang="en-US" altLang="zh-CN" sz="2400" b="1"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621" y="2872666"/>
            <a:ext cx="1270000" cy="182070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209954" y="432260"/>
            <a:ext cx="2633854" cy="1143000"/>
          </a:xfrm>
        </p:spPr>
        <p:txBody>
          <a:bodyPr/>
          <a:lstStyle/>
          <a:p>
            <a:r>
              <a:rPr lang="zh-CN" altLang="en-US" sz="3600" b="1" dirty="0">
                <a:solidFill>
                  <a:srgbClr val="0432FF"/>
                </a:solidFill>
              </a:rPr>
              <a:t>高考机器人</a:t>
            </a:r>
            <a:br>
              <a:rPr lang="en-US" altLang="zh-CN" sz="3600" b="1" dirty="0">
                <a:solidFill>
                  <a:srgbClr val="0432FF"/>
                </a:solidFill>
              </a:rPr>
            </a:br>
            <a:r>
              <a:rPr lang="en-US" altLang="zh-CN" sz="3600" b="1" dirty="0">
                <a:solidFill>
                  <a:srgbClr val="0432FF"/>
                </a:solidFill>
              </a:rPr>
              <a:t>2014</a:t>
            </a:r>
            <a:r>
              <a:rPr lang="zh-CN" altLang="en-US" sz="3600" b="1" dirty="0">
                <a:solidFill>
                  <a:srgbClr val="0432FF"/>
                </a:solidFill>
              </a:rPr>
              <a:t>年</a:t>
            </a:r>
          </a:p>
        </p:txBody>
      </p:sp>
      <p:pic>
        <p:nvPicPr>
          <p:cNvPr id="12291" name="Picture 10" descr="c:\users\ADMINI~1\appdata\roaming\360se6\USERDA~1\Temp\TOONVE~1.JPG"/>
          <p:cNvPicPr>
            <a:picLocks noChangeAspect="1" noChangeArrowheads="1"/>
          </p:cNvPicPr>
          <p:nvPr/>
        </p:nvPicPr>
        <p:blipFill>
          <a:blip r:embed="rId2" cstate="print"/>
          <a:srcRect/>
          <a:stretch>
            <a:fillRect/>
          </a:stretch>
        </p:blipFill>
        <p:spPr bwMode="auto">
          <a:xfrm>
            <a:off x="551723" y="1947731"/>
            <a:ext cx="4381500" cy="4381500"/>
          </a:xfrm>
          <a:prstGeom prst="rect">
            <a:avLst/>
          </a:prstGeom>
          <a:noFill/>
          <a:ln w="9525">
            <a:noFill/>
            <a:miter lim="800000"/>
            <a:headEnd/>
            <a:tailEnd/>
          </a:ln>
        </p:spPr>
      </p:pic>
      <p:sp>
        <p:nvSpPr>
          <p:cNvPr id="2" name="矩形 1"/>
          <p:cNvSpPr>
            <a:spLocks noChangeArrowheads="1"/>
          </p:cNvSpPr>
          <p:nvPr/>
        </p:nvSpPr>
        <p:spPr bwMode="auto">
          <a:xfrm>
            <a:off x="3108431" y="439063"/>
            <a:ext cx="5795963" cy="1040285"/>
          </a:xfrm>
          <a:prstGeom prst="rect">
            <a:avLst/>
          </a:prstGeom>
          <a:noFill/>
          <a:ln w="9525">
            <a:noFill/>
            <a:miter lim="800000"/>
          </a:ln>
        </p:spPr>
        <p:txBody>
          <a:bodyPr>
            <a:spAutoFit/>
          </a:bodyPr>
          <a:lstStyle/>
          <a:p>
            <a:pPr eaLnBrk="1" hangingPunct="1">
              <a:spcBef>
                <a:spcPct val="20000"/>
              </a:spcBef>
              <a:buClr>
                <a:schemeClr val="tx1"/>
              </a:buClr>
              <a:buSzPct val="75000"/>
              <a:buFont typeface="Wingdings" panose="05000000000000000000" pitchFamily="2" charset="2"/>
              <a:buNone/>
            </a:pPr>
            <a:r>
              <a:rPr lang="zh-CN" altLang="zh-CN" sz="2800" b="1" dirty="0">
                <a:latin typeface="黑体" panose="02010609060101010101" pitchFamily="49" charset="-122"/>
                <a:ea typeface="黑体" panose="02010609060101010101" pitchFamily="49" charset="-122"/>
              </a:rPr>
              <a:t>机器有自然语言理解</a:t>
            </a:r>
            <a:r>
              <a:rPr lang="en-US" altLang="zh-CN" sz="2800" b="1" dirty="0">
                <a:latin typeface="黑体" panose="02010609060101010101" pitchFamily="49" charset="-122"/>
                <a:ea typeface="黑体" panose="02010609060101010101" pitchFamily="49" charset="-122"/>
              </a:rPr>
              <a:t>+</a:t>
            </a:r>
            <a:r>
              <a:rPr lang="zh-CN" altLang="zh-CN" sz="2800" b="1" dirty="0">
                <a:latin typeface="黑体" panose="02010609060101010101" pitchFamily="49" charset="-122"/>
                <a:ea typeface="黑体" panose="02010609060101010101" pitchFamily="49" charset="-122"/>
              </a:rPr>
              <a:t>知识推理</a:t>
            </a:r>
            <a:r>
              <a:rPr lang="zh-CN" altLang="en-US" sz="2800" b="1" dirty="0">
                <a:latin typeface="黑体" panose="02010609060101010101" pitchFamily="49" charset="-122"/>
                <a:ea typeface="黑体" panose="02010609060101010101" pitchFamily="49" charset="-122"/>
              </a:rPr>
              <a:t>能力</a:t>
            </a:r>
            <a:endParaRPr lang="en-US" altLang="zh-CN" sz="2800" b="1" dirty="0">
              <a:latin typeface="黑体" panose="02010609060101010101" pitchFamily="49" charset="-122"/>
              <a:ea typeface="黑体" panose="02010609060101010101" pitchFamily="49" charset="-122"/>
            </a:endParaRPr>
          </a:p>
          <a:p>
            <a:pPr eaLnBrk="1" hangingPunct="1">
              <a:spcBef>
                <a:spcPct val="20000"/>
              </a:spcBef>
              <a:buClr>
                <a:schemeClr val="tx1"/>
              </a:buClr>
              <a:buSzPct val="75000"/>
              <a:buFont typeface="Wingdings" panose="05000000000000000000" pitchFamily="2" charset="2"/>
              <a:buNone/>
            </a:pPr>
            <a:r>
              <a:rPr lang="zh-CN" altLang="zh-CN" sz="2800" b="1" dirty="0">
                <a:latin typeface="黑体" panose="02010609060101010101" pitchFamily="49" charset="-122"/>
                <a:ea typeface="黑体" panose="02010609060101010101" pitchFamily="49" charset="-122"/>
              </a:rPr>
              <a:t>是国家科技发展水平的重要标志</a:t>
            </a:r>
            <a:endParaRPr lang="zh-CN" altLang="en-US" sz="2800" dirty="0"/>
          </a:p>
        </p:txBody>
      </p:sp>
      <p:pic>
        <p:nvPicPr>
          <p:cNvPr id="6" name="图片 5"/>
          <p:cNvPicPr>
            <a:picLocks noChangeAspect="1"/>
          </p:cNvPicPr>
          <p:nvPr/>
        </p:nvPicPr>
        <p:blipFill>
          <a:blip r:embed="rId3" cstate="print"/>
          <a:srcRect/>
          <a:stretch>
            <a:fillRect/>
          </a:stretch>
        </p:blipFill>
        <p:spPr bwMode="auto">
          <a:xfrm>
            <a:off x="5278627" y="1898971"/>
            <a:ext cx="3059112" cy="4702175"/>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30</a:t>
            </a:fld>
            <a:endParaRPr lang="en-US" altLang="zh-CN" strike="noStrike" noProof="1">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60"/>
          <p:cNvSpPr>
            <a:spLocks noChangeArrowheads="1"/>
          </p:cNvSpPr>
          <p:nvPr/>
        </p:nvSpPr>
        <p:spPr bwMode="auto">
          <a:xfrm>
            <a:off x="2271713" y="-3174"/>
            <a:ext cx="6892925" cy="6875463"/>
          </a:xfrm>
          <a:custGeom>
            <a:avLst/>
            <a:gdLst>
              <a:gd name="T0" fmla="*/ 2147483646 w 4362"/>
              <a:gd name="T1" fmla="*/ 0 h 4342"/>
              <a:gd name="T2" fmla="*/ 2147483646 w 4362"/>
              <a:gd name="T3" fmla="*/ 2147483646 h 4342"/>
              <a:gd name="T4" fmla="*/ 2147483646 w 4362"/>
              <a:gd name="T5" fmla="*/ 2147483646 h 4342"/>
              <a:gd name="T6" fmla="*/ 2147483646 w 4362"/>
              <a:gd name="T7" fmla="*/ 2147483646 h 4342"/>
              <a:gd name="T8" fmla="*/ 2147483646 w 4362"/>
              <a:gd name="T9" fmla="*/ 2147483646 h 4342"/>
              <a:gd name="T10" fmla="*/ 2147483646 w 4362"/>
              <a:gd name="T11" fmla="*/ 2147483646 h 4342"/>
              <a:gd name="T12" fmla="*/ 0 w 4362"/>
              <a:gd name="T13" fmla="*/ 2147483646 h 4342"/>
              <a:gd name="T14" fmla="*/ 2147483646 w 4362"/>
              <a:gd name="T15" fmla="*/ 2147483646 h 4342"/>
              <a:gd name="T16" fmla="*/ 2147483646 w 4362"/>
              <a:gd name="T17" fmla="*/ 2147483646 h 4342"/>
              <a:gd name="T18" fmla="*/ 2147483646 w 4362"/>
              <a:gd name="T19" fmla="*/ 0 h 4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62"/>
              <a:gd name="T31" fmla="*/ 0 h 4342"/>
              <a:gd name="T32" fmla="*/ 4362 w 4362"/>
              <a:gd name="T33" fmla="*/ 4342 h 4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62" h="4342">
                <a:moveTo>
                  <a:pt x="148" y="0"/>
                </a:moveTo>
                <a:lnTo>
                  <a:pt x="561" y="193"/>
                </a:lnTo>
                <a:lnTo>
                  <a:pt x="943" y="501"/>
                </a:lnTo>
                <a:lnTo>
                  <a:pt x="1221" y="967"/>
                </a:lnTo>
                <a:lnTo>
                  <a:pt x="1413" y="1630"/>
                </a:lnTo>
                <a:lnTo>
                  <a:pt x="1290" y="2660"/>
                </a:lnTo>
                <a:lnTo>
                  <a:pt x="0" y="4342"/>
                </a:lnTo>
                <a:lnTo>
                  <a:pt x="4349" y="4342"/>
                </a:lnTo>
                <a:lnTo>
                  <a:pt x="4362" y="7"/>
                </a:lnTo>
                <a:lnTo>
                  <a:pt x="148" y="0"/>
                </a:lnTo>
                <a:close/>
              </a:path>
            </a:pathLst>
          </a:custGeom>
          <a:gradFill rotWithShape="1">
            <a:gsLst>
              <a:gs pos="0">
                <a:srgbClr val="84A4BF"/>
              </a:gs>
              <a:gs pos="6999">
                <a:srgbClr val="84A4BF"/>
              </a:gs>
              <a:gs pos="23999">
                <a:srgbClr val="0070C0"/>
              </a:gs>
              <a:gs pos="68999">
                <a:srgbClr val="638BAD"/>
              </a:gs>
              <a:gs pos="96999">
                <a:srgbClr val="5782A7"/>
              </a:gs>
              <a:gs pos="100000">
                <a:srgbClr val="5782A7"/>
              </a:gs>
            </a:gsLst>
            <a:path path="rect">
              <a:fillToRect l="50000" t="50000" r="50000" b="50000"/>
            </a:path>
          </a:gradFill>
          <a:ln w="9525">
            <a:noFill/>
            <a:miter lim="800000"/>
          </a:ln>
        </p:spPr>
        <p:txBody>
          <a:bodyPr/>
          <a:lstStyle/>
          <a:p>
            <a:endParaRPr lang="zh-CN" altLang="en-US"/>
          </a:p>
        </p:txBody>
      </p:sp>
      <p:sp>
        <p:nvSpPr>
          <p:cNvPr id="13317" name="Rectangle 9"/>
          <p:cNvSpPr>
            <a:spLocks noChangeArrowheads="1"/>
          </p:cNvSpPr>
          <p:nvPr/>
        </p:nvSpPr>
        <p:spPr bwMode="auto">
          <a:xfrm>
            <a:off x="7572376" y="49214"/>
            <a:ext cx="1493838" cy="523220"/>
          </a:xfrm>
          <a:prstGeom prst="rect">
            <a:avLst/>
          </a:prstGeom>
          <a:noFill/>
          <a:ln w="9525">
            <a:noFill/>
            <a:miter lim="800000"/>
          </a:ln>
        </p:spPr>
        <p:txBody>
          <a:bodyPr>
            <a:spAutoFit/>
          </a:bodyPr>
          <a:lstStyle/>
          <a:p>
            <a:pPr>
              <a:buFont typeface="Arial" panose="020B0604020202020204" pitchFamily="34" charset="0"/>
              <a:buNone/>
            </a:pPr>
            <a:endParaRPr lang="zh-CN" altLang="en-US" b="1">
              <a:solidFill>
                <a:schemeClr val="bg1"/>
              </a:solidFill>
              <a:latin typeface="黑体" panose="02010609060101010101" pitchFamily="49" charset="-122"/>
              <a:ea typeface="黑体" panose="02010609060101010101" pitchFamily="49" charset="-122"/>
            </a:endParaRPr>
          </a:p>
        </p:txBody>
      </p:sp>
      <p:sp>
        <p:nvSpPr>
          <p:cNvPr id="13319" name="Freeform 59"/>
          <p:cNvSpPr>
            <a:spLocks noChangeArrowheads="1"/>
          </p:cNvSpPr>
          <p:nvPr/>
        </p:nvSpPr>
        <p:spPr bwMode="auto">
          <a:xfrm>
            <a:off x="-6350" y="4148138"/>
            <a:ext cx="4146550" cy="2709862"/>
          </a:xfrm>
          <a:custGeom>
            <a:avLst/>
            <a:gdLst>
              <a:gd name="T0" fmla="*/ 0 w 2576"/>
              <a:gd name="T1" fmla="*/ 2147483646 h 1688"/>
              <a:gd name="T2" fmla="*/ 0 w 2576"/>
              <a:gd name="T3" fmla="*/ 2147483646 h 1688"/>
              <a:gd name="T4" fmla="*/ 2147483646 w 2576"/>
              <a:gd name="T5" fmla="*/ 0 h 1688"/>
              <a:gd name="T6" fmla="*/ 2147483646 w 2576"/>
              <a:gd name="T7" fmla="*/ 2147483646 h 1688"/>
              <a:gd name="T8" fmla="*/ 2147483646 w 2576"/>
              <a:gd name="T9" fmla="*/ 2147483646 h 1688"/>
              <a:gd name="T10" fmla="*/ 0 w 2576"/>
              <a:gd name="T11" fmla="*/ 2147483646 h 1688"/>
              <a:gd name="T12" fmla="*/ 0 60000 65536"/>
              <a:gd name="T13" fmla="*/ 0 60000 65536"/>
              <a:gd name="T14" fmla="*/ 0 60000 65536"/>
              <a:gd name="T15" fmla="*/ 0 60000 65536"/>
              <a:gd name="T16" fmla="*/ 0 60000 65536"/>
              <a:gd name="T17" fmla="*/ 0 60000 65536"/>
              <a:gd name="T18" fmla="*/ 0 w 2576"/>
              <a:gd name="T19" fmla="*/ 0 h 1688"/>
              <a:gd name="T20" fmla="*/ 2576 w 2576"/>
              <a:gd name="T21" fmla="*/ 1688 h 1688"/>
            </a:gdLst>
            <a:ahLst/>
            <a:cxnLst>
              <a:cxn ang="T12">
                <a:pos x="T0" y="T1"/>
              </a:cxn>
              <a:cxn ang="T13">
                <a:pos x="T2" y="T3"/>
              </a:cxn>
              <a:cxn ang="T14">
                <a:pos x="T4" y="T5"/>
              </a:cxn>
              <a:cxn ang="T15">
                <a:pos x="T6" y="T7"/>
              </a:cxn>
              <a:cxn ang="T16">
                <a:pos x="T8" y="T9"/>
              </a:cxn>
              <a:cxn ang="T17">
                <a:pos x="T10" y="T11"/>
              </a:cxn>
            </a:cxnLst>
            <a:rect l="T18" t="T19" r="T20" b="T21"/>
            <a:pathLst>
              <a:path w="2576" h="1688">
                <a:moveTo>
                  <a:pt x="0" y="1688"/>
                </a:moveTo>
                <a:lnTo>
                  <a:pt x="0" y="1112"/>
                </a:lnTo>
                <a:cubicBezTo>
                  <a:pt x="1960" y="1464"/>
                  <a:pt x="2419" y="304"/>
                  <a:pt x="2576" y="0"/>
                </a:cubicBezTo>
                <a:lnTo>
                  <a:pt x="2135" y="826"/>
                </a:lnTo>
                <a:cubicBezTo>
                  <a:pt x="1618" y="1315"/>
                  <a:pt x="1286" y="1456"/>
                  <a:pt x="635" y="1688"/>
                </a:cubicBezTo>
                <a:lnTo>
                  <a:pt x="0" y="1688"/>
                </a:lnTo>
                <a:close/>
              </a:path>
            </a:pathLst>
          </a:custGeom>
          <a:gradFill rotWithShape="1">
            <a:gsLst>
              <a:gs pos="0">
                <a:srgbClr val="9FB8CD"/>
              </a:gs>
              <a:gs pos="100000">
                <a:srgbClr val="49545D"/>
              </a:gs>
            </a:gsLst>
            <a:lin ang="0" scaled="1"/>
          </a:gradFill>
          <a:ln w="9525">
            <a:noFill/>
            <a:miter lim="800000"/>
          </a:ln>
        </p:spPr>
        <p:txBody>
          <a:bodyPr/>
          <a:lstStyle/>
          <a:p>
            <a:endParaRPr lang="zh-CN" altLang="en-US"/>
          </a:p>
        </p:txBody>
      </p:sp>
      <p:sp>
        <p:nvSpPr>
          <p:cNvPr id="13320" name="Freeform 61"/>
          <p:cNvSpPr>
            <a:spLocks noChangeArrowheads="1"/>
          </p:cNvSpPr>
          <p:nvPr/>
        </p:nvSpPr>
        <p:spPr bwMode="auto">
          <a:xfrm>
            <a:off x="965201" y="-4763"/>
            <a:ext cx="3822700" cy="6875463"/>
          </a:xfrm>
          <a:custGeom>
            <a:avLst/>
            <a:gdLst>
              <a:gd name="T0" fmla="*/ 2147483646 w 2408"/>
              <a:gd name="T1" fmla="*/ 0 h 4335"/>
              <a:gd name="T2" fmla="*/ 2147483646 w 2408"/>
              <a:gd name="T3" fmla="*/ 2147483646 h 4335"/>
              <a:gd name="T4" fmla="*/ 0 w 2408"/>
              <a:gd name="T5" fmla="*/ 2147483646 h 4335"/>
              <a:gd name="T6" fmla="*/ 2147483646 w 2408"/>
              <a:gd name="T7" fmla="*/ 2147483646 h 4335"/>
              <a:gd name="T8" fmla="*/ 2147483646 w 2408"/>
              <a:gd name="T9" fmla="*/ 2147483646 h 4335"/>
              <a:gd name="T10" fmla="*/ 2147483646 w 2408"/>
              <a:gd name="T11" fmla="*/ 2147483646 h 4335"/>
              <a:gd name="T12" fmla="*/ 2147483646 w 2408"/>
              <a:gd name="T13" fmla="*/ 0 h 4335"/>
              <a:gd name="T14" fmla="*/ 0 60000 65536"/>
              <a:gd name="T15" fmla="*/ 0 60000 65536"/>
              <a:gd name="T16" fmla="*/ 0 60000 65536"/>
              <a:gd name="T17" fmla="*/ 0 60000 65536"/>
              <a:gd name="T18" fmla="*/ 0 60000 65536"/>
              <a:gd name="T19" fmla="*/ 0 60000 65536"/>
              <a:gd name="T20" fmla="*/ 0 60000 65536"/>
              <a:gd name="T21" fmla="*/ 0 w 2408"/>
              <a:gd name="T22" fmla="*/ 0 h 4335"/>
              <a:gd name="T23" fmla="*/ 2408 w 2408"/>
              <a:gd name="T24" fmla="*/ 4335 h 43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8" h="4335">
                <a:moveTo>
                  <a:pt x="858" y="0"/>
                </a:moveTo>
                <a:cubicBezTo>
                  <a:pt x="2020" y="270"/>
                  <a:pt x="2408" y="1631"/>
                  <a:pt x="1984" y="2583"/>
                </a:cubicBezTo>
                <a:cubicBezTo>
                  <a:pt x="1560" y="3535"/>
                  <a:pt x="880" y="3976"/>
                  <a:pt x="0" y="4327"/>
                </a:cubicBezTo>
                <a:lnTo>
                  <a:pt x="1208" y="4335"/>
                </a:lnTo>
                <a:cubicBezTo>
                  <a:pt x="1520" y="4079"/>
                  <a:pt x="2144" y="3343"/>
                  <a:pt x="2272" y="2567"/>
                </a:cubicBezTo>
                <a:cubicBezTo>
                  <a:pt x="2400" y="1791"/>
                  <a:pt x="2278" y="419"/>
                  <a:pt x="998" y="3"/>
                </a:cubicBezTo>
                <a:lnTo>
                  <a:pt x="858" y="0"/>
                </a:lnTo>
                <a:close/>
              </a:path>
            </a:pathLst>
          </a:custGeom>
          <a:gradFill rotWithShape="1">
            <a:gsLst>
              <a:gs pos="0">
                <a:srgbClr val="FFFFFF"/>
              </a:gs>
              <a:gs pos="34999">
                <a:srgbClr val="FFFFFF"/>
              </a:gs>
              <a:gs pos="100000">
                <a:srgbClr val="D2DA7A"/>
              </a:gs>
            </a:gsLst>
            <a:path path="rect">
              <a:fillToRect l="50000" t="179999" r="50000" b="-79999"/>
            </a:path>
          </a:gradFill>
          <a:ln w="9525">
            <a:noFill/>
            <a:miter lim="800000"/>
          </a:ln>
        </p:spPr>
        <p:txBody>
          <a:bodyPr/>
          <a:lstStyle/>
          <a:p>
            <a:endParaRPr lang="zh-CN" altLang="en-US"/>
          </a:p>
        </p:txBody>
      </p:sp>
      <p:pic>
        <p:nvPicPr>
          <p:cNvPr id="13321" name="Picture 10" descr="c:\users\ADMINI~1\appdata\roaming\360se6\USERDA~1\Temp\TOONVE~1.JPG"/>
          <p:cNvPicPr>
            <a:picLocks noChangeAspect="1" noChangeArrowheads="1"/>
          </p:cNvPicPr>
          <p:nvPr/>
        </p:nvPicPr>
        <p:blipFill>
          <a:blip r:embed="rId3" cstate="print"/>
          <a:srcRect/>
          <a:stretch>
            <a:fillRect/>
          </a:stretch>
        </p:blipFill>
        <p:spPr bwMode="auto">
          <a:xfrm>
            <a:off x="4764" y="981077"/>
            <a:ext cx="3743325" cy="3743325"/>
          </a:xfrm>
          <a:prstGeom prst="rect">
            <a:avLst/>
          </a:prstGeom>
          <a:noFill/>
          <a:ln w="9525">
            <a:noFill/>
            <a:miter lim="800000"/>
            <a:headEnd/>
            <a:tailEnd/>
          </a:ln>
        </p:spPr>
      </p:pic>
      <p:sp>
        <p:nvSpPr>
          <p:cNvPr id="13322" name="Rectangle 4"/>
          <p:cNvSpPr>
            <a:spLocks noGrp="1" noChangeArrowheads="1"/>
          </p:cNvSpPr>
          <p:nvPr>
            <p:ph type="ctrTitle" idx="4294967295"/>
          </p:nvPr>
        </p:nvSpPr>
        <p:spPr>
          <a:xfrm>
            <a:off x="4698221" y="780177"/>
            <a:ext cx="4465876" cy="2059973"/>
          </a:xfrm>
          <a:prstGeom prst="rect">
            <a:avLst/>
          </a:prstGeom>
          <a:solidFill>
            <a:schemeClr val="bg1"/>
          </a:solidFill>
        </p:spPr>
        <p:txBody>
          <a:bodyPr/>
          <a:lstStyle/>
          <a:p>
            <a:pPr algn="ctr">
              <a:lnSpc>
                <a:spcPct val="150000"/>
              </a:lnSpc>
            </a:pPr>
            <a:r>
              <a:rPr lang="zh-CN" altLang="en-US" sz="2800" b="1" dirty="0">
                <a:solidFill>
                  <a:srgbClr val="FF0000"/>
                </a:solidFill>
              </a:rPr>
              <a:t>国家重点研发</a:t>
            </a:r>
            <a:br>
              <a:rPr lang="en-US" altLang="zh-CN" sz="2800" b="1" dirty="0">
                <a:solidFill>
                  <a:srgbClr val="FF0000"/>
                </a:solidFill>
              </a:rPr>
            </a:br>
            <a:r>
              <a:rPr lang="zh-CN" altLang="en-US" sz="2800" b="1" dirty="0">
                <a:solidFill>
                  <a:srgbClr val="FF0000"/>
                </a:solidFill>
              </a:rPr>
              <a:t>基于大数据的</a:t>
            </a:r>
            <a:br>
              <a:rPr lang="en-US" altLang="zh-CN" sz="2800" b="1" dirty="0">
                <a:solidFill>
                  <a:srgbClr val="FF0000"/>
                </a:solidFill>
              </a:rPr>
            </a:br>
            <a:r>
              <a:rPr lang="zh-CN" altLang="en-US" sz="2800" b="1" dirty="0">
                <a:solidFill>
                  <a:srgbClr val="FF0000"/>
                </a:solidFill>
              </a:rPr>
              <a:t>类人智能关键技术与系统</a:t>
            </a:r>
          </a:p>
        </p:txBody>
      </p:sp>
      <p:sp>
        <p:nvSpPr>
          <p:cNvPr id="13323" name="Rectangle 4"/>
          <p:cNvSpPr>
            <a:spLocks noGrp="1" noChangeArrowheads="1"/>
          </p:cNvSpPr>
          <p:nvPr>
            <p:ph type="ctrTitle" idx="4294967295"/>
          </p:nvPr>
        </p:nvSpPr>
        <p:spPr>
          <a:xfrm>
            <a:off x="4932040" y="3068961"/>
            <a:ext cx="3816423" cy="2769778"/>
          </a:xfrm>
          <a:prstGeom prst="rect">
            <a:avLst/>
          </a:prstGeom>
          <a:solidFill>
            <a:schemeClr val="bg1"/>
          </a:solidFill>
        </p:spPr>
        <p:txBody>
          <a:bodyPr/>
          <a:lstStyle/>
          <a:p>
            <a:pPr>
              <a:lnSpc>
                <a:spcPct val="150000"/>
              </a:lnSpc>
            </a:pPr>
            <a:r>
              <a:rPr lang="zh-CN" altLang="en-US" sz="2800" b="1" dirty="0">
                <a:solidFill>
                  <a:srgbClr val="0000FF"/>
                </a:solidFill>
              </a:rPr>
              <a:t>科大讯飞</a:t>
            </a:r>
            <a:r>
              <a:rPr lang="en-US" altLang="zh-CN" sz="2800" b="1" dirty="0">
                <a:solidFill>
                  <a:srgbClr val="0000FF"/>
                </a:solidFill>
              </a:rPr>
              <a:t>-</a:t>
            </a:r>
            <a:r>
              <a:rPr lang="zh-CN" altLang="en-US" sz="2800" b="1" dirty="0">
                <a:solidFill>
                  <a:srgbClr val="0000FF"/>
                </a:solidFill>
              </a:rPr>
              <a:t>牵头</a:t>
            </a:r>
            <a:br>
              <a:rPr lang="en-US" altLang="zh-CN" sz="2800" b="1" dirty="0">
                <a:solidFill>
                  <a:srgbClr val="0000FF"/>
                </a:solidFill>
              </a:rPr>
            </a:br>
            <a:r>
              <a:rPr lang="zh-CN" altLang="en-US" sz="2800" b="1" dirty="0">
                <a:solidFill>
                  <a:srgbClr val="0000FF"/>
                </a:solidFill>
              </a:rPr>
              <a:t>语文</a:t>
            </a:r>
            <a:r>
              <a:rPr lang="en-US" altLang="zh-CN" sz="2800" b="1" dirty="0">
                <a:solidFill>
                  <a:srgbClr val="0000FF"/>
                </a:solidFill>
              </a:rPr>
              <a:t>-</a:t>
            </a:r>
            <a:r>
              <a:rPr lang="zh-CN" altLang="en-US" sz="2800" b="1" dirty="0">
                <a:solidFill>
                  <a:srgbClr val="0000FF"/>
                </a:solidFill>
              </a:rPr>
              <a:t>哈工大</a:t>
            </a:r>
            <a:br>
              <a:rPr lang="en-US" altLang="zh-CN" sz="2800" b="1" dirty="0">
                <a:solidFill>
                  <a:srgbClr val="0000FF"/>
                </a:solidFill>
              </a:rPr>
            </a:br>
            <a:r>
              <a:rPr lang="en-US" altLang="zh-CN" sz="2800" b="1" dirty="0">
                <a:solidFill>
                  <a:srgbClr val="0000FF"/>
                </a:solidFill>
              </a:rPr>
              <a:t>     </a:t>
            </a:r>
            <a:r>
              <a:rPr lang="zh-CN" altLang="en-US" sz="2800" b="1" dirty="0">
                <a:solidFill>
                  <a:srgbClr val="0000FF"/>
                </a:solidFill>
              </a:rPr>
              <a:t>数学</a:t>
            </a:r>
            <a:r>
              <a:rPr lang="en-US" altLang="zh-CN" sz="2800" b="1" dirty="0">
                <a:solidFill>
                  <a:srgbClr val="0000FF"/>
                </a:solidFill>
              </a:rPr>
              <a:t>-</a:t>
            </a:r>
            <a:r>
              <a:rPr lang="zh-CN" altLang="en-US" sz="2800" b="1" dirty="0">
                <a:solidFill>
                  <a:srgbClr val="0000FF"/>
                </a:solidFill>
              </a:rPr>
              <a:t>电子科大</a:t>
            </a:r>
            <a:br>
              <a:rPr lang="en-US" altLang="zh-CN" sz="2800" b="1" dirty="0">
                <a:solidFill>
                  <a:srgbClr val="0000FF"/>
                </a:solidFill>
              </a:rPr>
            </a:br>
            <a:r>
              <a:rPr lang="zh-CN" altLang="en-US" sz="2800" b="1" dirty="0">
                <a:solidFill>
                  <a:srgbClr val="0000FF"/>
                </a:solidFill>
              </a:rPr>
              <a:t>历史地理</a:t>
            </a:r>
            <a:r>
              <a:rPr lang="en-US" altLang="zh-CN" sz="2800" b="1" dirty="0">
                <a:solidFill>
                  <a:srgbClr val="0000FF"/>
                </a:solidFill>
              </a:rPr>
              <a:t>-</a:t>
            </a:r>
            <a:r>
              <a:rPr lang="zh-CN" altLang="en-US" sz="2800" b="1" dirty="0">
                <a:solidFill>
                  <a:srgbClr val="0000FF"/>
                </a:solidFill>
              </a:rPr>
              <a:t>南京大学</a:t>
            </a:r>
          </a:p>
        </p:txBody>
      </p:sp>
      <p:sp>
        <p:nvSpPr>
          <p:cNvPr id="9" name="灯片编号占位符 8"/>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31</a:t>
            </a:fld>
            <a:endParaRPr lang="en-US" altLang="zh-CN" strike="noStrike" noProof="1">
              <a:latin typeface="Garamond" panose="02020404030301010803" pitchFamily="18" charset="0"/>
            </a:endParaRPr>
          </a:p>
        </p:txBody>
      </p:sp>
    </p:spTree>
  </p:cSld>
  <p:clrMapOvr>
    <a:masterClrMapping/>
  </p:clrMapOvr>
  <p:transition advTm="22906"/>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1" descr="C:\Users\Administrator\AppData\Roaming\Tencent\Users\79190152\QQ\WinTemp\RichOle\MR1ZB@Q%6}QHB46ISFVG$}8.png"/>
          <p:cNvPicPr>
            <a:picLocks noChangeAspect="1" noChangeArrowheads="1"/>
          </p:cNvPicPr>
          <p:nvPr/>
        </p:nvPicPr>
        <p:blipFill>
          <a:blip r:embed="rId2" cstate="print"/>
          <a:srcRect/>
          <a:stretch>
            <a:fillRect/>
          </a:stretch>
        </p:blipFill>
        <p:spPr bwMode="auto">
          <a:xfrm>
            <a:off x="971600" y="1412776"/>
            <a:ext cx="6928757" cy="4769630"/>
          </a:xfrm>
          <a:prstGeom prst="rect">
            <a:avLst/>
          </a:prstGeom>
          <a:noFill/>
          <a:ln w="9525">
            <a:noFill/>
            <a:miter lim="800000"/>
            <a:headEnd/>
            <a:tailEnd/>
          </a:ln>
        </p:spPr>
      </p:pic>
      <p:sp>
        <p:nvSpPr>
          <p:cNvPr id="15366" name="文本框 1"/>
          <p:cNvSpPr txBox="1">
            <a:spLocks noChangeArrowheads="1"/>
          </p:cNvSpPr>
          <p:nvPr/>
        </p:nvSpPr>
        <p:spPr bwMode="auto">
          <a:xfrm>
            <a:off x="467544" y="404664"/>
            <a:ext cx="8408987" cy="584200"/>
          </a:xfrm>
          <a:prstGeom prst="rect">
            <a:avLst/>
          </a:prstGeom>
          <a:noFill/>
          <a:ln w="9525">
            <a:noFill/>
            <a:miter lim="800000"/>
          </a:ln>
        </p:spPr>
        <p:txBody>
          <a:bodyPr>
            <a:spAutoFit/>
          </a:bodyPr>
          <a:lstStyle/>
          <a:p>
            <a:r>
              <a:rPr lang="zh-CN" altLang="en-US" sz="3200" b="1" dirty="0">
                <a:solidFill>
                  <a:srgbClr val="0000FF"/>
                </a:solidFill>
                <a:latin typeface="+mj-ea"/>
                <a:ea typeface="+mj-ea"/>
              </a:rPr>
              <a:t>初等数学问题求解关键技术及系统</a:t>
            </a:r>
            <a:r>
              <a:rPr lang="en-US" altLang="zh-CN" sz="3200" b="1" dirty="0">
                <a:solidFill>
                  <a:srgbClr val="0000FF"/>
                </a:solidFill>
                <a:latin typeface="+mj-ea"/>
                <a:ea typeface="+mj-ea"/>
              </a:rPr>
              <a:t>-</a:t>
            </a:r>
            <a:r>
              <a:rPr lang="zh-CN" altLang="en-US" sz="3200" b="1" dirty="0">
                <a:solidFill>
                  <a:srgbClr val="0000FF"/>
                </a:solidFill>
                <a:latin typeface="+mj-ea"/>
                <a:ea typeface="+mj-ea"/>
              </a:rPr>
              <a:t>电子科大</a:t>
            </a:r>
            <a:endParaRPr lang="zh-CN" altLang="en-US" sz="3200" b="1" dirty="0">
              <a:latin typeface="+mj-ea"/>
              <a:ea typeface="+mj-ea"/>
            </a:endParaRPr>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32</a:t>
            </a:fld>
            <a:endParaRPr lang="en-US" altLang="zh-CN" strike="noStrike" noProof="1">
              <a:latin typeface="Garamond" panose="02020404030301010803"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611560" y="332656"/>
            <a:ext cx="8064500" cy="584775"/>
          </a:xfrm>
          <a:prstGeom prst="rect">
            <a:avLst/>
          </a:prstGeom>
        </p:spPr>
        <p:txBody>
          <a:bodyPr lIns="0" anchor="ctr">
            <a:spAutoFit/>
          </a:bodyPr>
          <a:lstStyle/>
          <a:p>
            <a:r>
              <a:rPr lang="en-US" altLang="zh-CN" sz="3200" b="1" dirty="0"/>
              <a:t>2017</a:t>
            </a:r>
            <a:r>
              <a:rPr lang="zh-CN" altLang="zh-CN" sz="3200" b="1" dirty="0"/>
              <a:t>年北京文科高考题：</a:t>
            </a:r>
            <a:r>
              <a:rPr lang="en-US" altLang="zh-CN" sz="3200" b="1" dirty="0"/>
              <a:t>1</a:t>
            </a:r>
            <a:r>
              <a:rPr lang="zh-CN" altLang="zh-CN" sz="3200" b="1" dirty="0"/>
              <a:t>、原题</a:t>
            </a:r>
          </a:p>
        </p:txBody>
      </p:sp>
      <p:pic>
        <p:nvPicPr>
          <p:cNvPr id="17411" name="图片 4" descr="C:\Users\Administrator\AppData\Roaming\Tencent\Users\79190152\QQ\WinTemp\RichOle\O3$AJN{U@7G3@7XWWZP5XHW.png"/>
          <p:cNvPicPr>
            <a:picLocks noChangeAspect="1" noChangeArrowheads="1"/>
          </p:cNvPicPr>
          <p:nvPr/>
        </p:nvPicPr>
        <p:blipFill>
          <a:blip r:embed="rId2" cstate="print"/>
          <a:srcRect/>
          <a:stretch>
            <a:fillRect/>
          </a:stretch>
        </p:blipFill>
        <p:spPr bwMode="auto">
          <a:xfrm>
            <a:off x="692499" y="1611269"/>
            <a:ext cx="7721600" cy="430688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33</a:t>
            </a:fld>
            <a:endParaRPr lang="en-US" altLang="zh-CN" strike="noStrike" noProof="1">
              <a:latin typeface="Garamond" panose="02020404030301010803"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539552" y="476672"/>
            <a:ext cx="8064500" cy="584775"/>
          </a:xfrm>
          <a:prstGeom prst="rect">
            <a:avLst/>
          </a:prstGeom>
        </p:spPr>
        <p:txBody>
          <a:bodyPr lIns="0" anchor="ctr">
            <a:spAutoFit/>
          </a:bodyPr>
          <a:lstStyle/>
          <a:p>
            <a:r>
              <a:rPr lang="en-US" altLang="zh-CN" sz="3200" b="1" dirty="0"/>
              <a:t>2017</a:t>
            </a:r>
            <a:r>
              <a:rPr lang="zh-CN" altLang="zh-CN" sz="3200" b="1" dirty="0"/>
              <a:t>年北京文科高考题：</a:t>
            </a:r>
            <a:r>
              <a:rPr lang="en-US" altLang="zh-CN" sz="3200" b="1" dirty="0"/>
              <a:t>2</a:t>
            </a:r>
            <a:r>
              <a:rPr lang="zh-CN" altLang="zh-CN" sz="3200" b="1" dirty="0"/>
              <a:t>、</a:t>
            </a:r>
            <a:r>
              <a:rPr lang="zh-CN" altLang="en-US" sz="3200" b="1" dirty="0"/>
              <a:t>题干</a:t>
            </a:r>
            <a:endParaRPr lang="zh-CN" altLang="zh-CN" sz="3200" b="1" dirty="0"/>
          </a:p>
        </p:txBody>
      </p:sp>
      <p:pic>
        <p:nvPicPr>
          <p:cNvPr id="18435" name="图片 3" descr="C:\Users\Administrator\AppData\Roaming\Tencent\Users\79190152\QQ\WinTemp\RichOle\]`{3F14$I5S%Y3YB2{@Q5BW.png"/>
          <p:cNvPicPr>
            <a:picLocks noChangeAspect="1" noChangeArrowheads="1"/>
          </p:cNvPicPr>
          <p:nvPr/>
        </p:nvPicPr>
        <p:blipFill>
          <a:blip r:embed="rId2" cstate="print"/>
          <a:srcRect/>
          <a:stretch>
            <a:fillRect/>
          </a:stretch>
        </p:blipFill>
        <p:spPr bwMode="auto">
          <a:xfrm>
            <a:off x="754710" y="2033194"/>
            <a:ext cx="7836480" cy="2403918"/>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34</a:t>
            </a:fld>
            <a:endParaRPr lang="en-US" altLang="zh-CN" strike="noStrike" noProof="1">
              <a:latin typeface="Garamond" panose="02020404030301010803"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67544" y="476672"/>
            <a:ext cx="7909407" cy="584775"/>
          </a:xfrm>
          <a:prstGeom prst="rect">
            <a:avLst/>
          </a:prstGeom>
        </p:spPr>
        <p:txBody>
          <a:bodyPr wrap="square" lIns="0" anchor="ctr">
            <a:spAutoFit/>
          </a:bodyPr>
          <a:lstStyle/>
          <a:p>
            <a:r>
              <a:rPr lang="en-US" altLang="zh-CN" sz="3200" b="1" dirty="0"/>
              <a:t>2017</a:t>
            </a:r>
            <a:r>
              <a:rPr lang="zh-CN" altLang="zh-CN" sz="3200" b="1" dirty="0"/>
              <a:t>年北京文科高考题：</a:t>
            </a:r>
            <a:r>
              <a:rPr lang="en-US" altLang="zh-CN" sz="3200" b="1" dirty="0"/>
              <a:t>3</a:t>
            </a:r>
            <a:r>
              <a:rPr lang="zh-CN" altLang="zh-CN" sz="3200" b="1" dirty="0"/>
              <a:t>、自然语言理解</a:t>
            </a:r>
          </a:p>
        </p:txBody>
      </p:sp>
      <p:pic>
        <p:nvPicPr>
          <p:cNvPr id="19459" name="图片 3" descr="C:\Users\ADMINI~1\AppData\Local\Temp\1498615404(1).png"/>
          <p:cNvPicPr>
            <a:picLocks noChangeAspect="1" noChangeArrowheads="1"/>
          </p:cNvPicPr>
          <p:nvPr/>
        </p:nvPicPr>
        <p:blipFill>
          <a:blip r:embed="rId2" cstate="print"/>
          <a:srcRect/>
          <a:stretch>
            <a:fillRect/>
          </a:stretch>
        </p:blipFill>
        <p:spPr bwMode="auto">
          <a:xfrm>
            <a:off x="755576" y="1340768"/>
            <a:ext cx="6705597" cy="4832909"/>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35</a:t>
            </a:fld>
            <a:endParaRPr lang="en-US" altLang="zh-CN" strike="noStrike" noProof="1">
              <a:latin typeface="Garamond" panose="02020404030301010803"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95536" y="332656"/>
            <a:ext cx="8064500" cy="584775"/>
          </a:xfrm>
          <a:prstGeom prst="rect">
            <a:avLst/>
          </a:prstGeom>
        </p:spPr>
        <p:txBody>
          <a:bodyPr lIns="0" anchor="ctr">
            <a:spAutoFit/>
          </a:bodyPr>
          <a:lstStyle/>
          <a:p>
            <a:r>
              <a:rPr lang="en-US" altLang="zh-CN" sz="3200" b="1" dirty="0"/>
              <a:t>2017</a:t>
            </a:r>
            <a:r>
              <a:rPr lang="zh-CN" altLang="zh-CN" sz="3200" b="1" dirty="0"/>
              <a:t>年北京文科高考题：</a:t>
            </a:r>
            <a:r>
              <a:rPr lang="en-US" altLang="zh-CN" sz="3200" b="1" dirty="0"/>
              <a:t>4</a:t>
            </a:r>
            <a:r>
              <a:rPr lang="zh-CN" altLang="zh-CN" sz="3200" b="1" dirty="0"/>
              <a:t>、自动解题</a:t>
            </a:r>
          </a:p>
        </p:txBody>
      </p:sp>
      <p:pic>
        <p:nvPicPr>
          <p:cNvPr id="20483" name="图片 3"/>
          <p:cNvPicPr>
            <a:picLocks noChangeAspect="1" noChangeArrowheads="1"/>
          </p:cNvPicPr>
          <p:nvPr/>
        </p:nvPicPr>
        <p:blipFill>
          <a:blip r:embed="rId3" cstate="print"/>
          <a:srcRect/>
          <a:stretch>
            <a:fillRect/>
          </a:stretch>
        </p:blipFill>
        <p:spPr bwMode="auto">
          <a:xfrm>
            <a:off x="149737" y="1520942"/>
            <a:ext cx="4257675" cy="2952750"/>
          </a:xfrm>
          <a:prstGeom prst="rect">
            <a:avLst/>
          </a:prstGeom>
          <a:noFill/>
          <a:ln w="9525">
            <a:noFill/>
            <a:miter lim="800000"/>
            <a:headEnd/>
            <a:tailEnd/>
          </a:ln>
        </p:spPr>
      </p:pic>
      <p:pic>
        <p:nvPicPr>
          <p:cNvPr id="20484" name="图片 5"/>
          <p:cNvPicPr>
            <a:picLocks noChangeAspect="1" noChangeArrowheads="1"/>
          </p:cNvPicPr>
          <p:nvPr>
            <p:custDataLst>
              <p:tags r:id="rId1"/>
            </p:custDataLst>
          </p:nvPr>
        </p:nvPicPr>
        <p:blipFill>
          <a:blip r:embed="rId4" cstate="print"/>
          <a:srcRect/>
          <a:stretch>
            <a:fillRect/>
          </a:stretch>
        </p:blipFill>
        <p:spPr bwMode="auto">
          <a:xfrm>
            <a:off x="4519316" y="1512554"/>
            <a:ext cx="4114800" cy="4989513"/>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36</a:t>
            </a:fld>
            <a:endParaRPr lang="en-US" altLang="zh-CN" strike="noStrike" noProof="1">
              <a:latin typeface="Garamond" panose="02020404030301010803"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endParaRPr lang="zh-CN" altLang="en-US"/>
          </a:p>
        </p:txBody>
      </p:sp>
      <p:pic>
        <p:nvPicPr>
          <p:cNvPr id="16387" name="内容占位符 3"/>
          <p:cNvPicPr>
            <a:picLocks noGrp="1" noChangeAspect="1"/>
          </p:cNvPicPr>
          <p:nvPr>
            <p:ph idx="1"/>
          </p:nvPr>
        </p:nvPicPr>
        <p:blipFill>
          <a:blip r:embed="rId2" cstate="print"/>
          <a:srcRect/>
          <a:stretch>
            <a:fillRect/>
          </a:stretch>
        </p:blipFill>
        <p:spPr>
          <a:xfrm>
            <a:off x="1525483" y="1"/>
            <a:ext cx="4779963" cy="6818313"/>
          </a:xfrm>
        </p:spPr>
      </p:pic>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37</a:t>
            </a:fld>
            <a:endParaRPr lang="en-US" altLang="zh-CN" strike="noStrike" noProof="1">
              <a:latin typeface="Garamond" panose="02020404030301010803"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3"/>
          <p:cNvSpPr>
            <a:spLocks noChangeArrowheads="1"/>
          </p:cNvSpPr>
          <p:nvPr/>
        </p:nvSpPr>
        <p:spPr bwMode="auto">
          <a:xfrm>
            <a:off x="156184" y="836295"/>
            <a:ext cx="8856984" cy="3323987"/>
          </a:xfrm>
          <a:prstGeom prst="rect">
            <a:avLst/>
          </a:prstGeom>
          <a:noFill/>
          <a:ln w="9525">
            <a:noFill/>
            <a:miter lim="800000"/>
          </a:ln>
        </p:spPr>
        <p:txBody>
          <a:bodyPr wrap="square">
            <a:spAutoFit/>
          </a:bodyPr>
          <a:lstStyle/>
          <a:p>
            <a:pPr eaLnBrk="1" hangingPunct="1">
              <a:lnSpc>
                <a:spcPct val="150000"/>
              </a:lnSpc>
              <a:spcBef>
                <a:spcPts val="600"/>
              </a:spcBef>
              <a:spcAft>
                <a:spcPts val="600"/>
              </a:spcAft>
            </a:pPr>
            <a:r>
              <a:rPr lang="zh-CN" altLang="en-US" sz="2000" b="1" dirty="0">
                <a:latin typeface="黑体" panose="02010609060101010101" pitchFamily="49" charset="-122"/>
                <a:ea typeface="黑体" panose="02010609060101010101" pitchFamily="49" charset="-122"/>
              </a:rPr>
              <a:t>国家高技术研究发展计划</a:t>
            </a:r>
            <a:r>
              <a:rPr lang="en-US" altLang="zh-CN" sz="2000" b="1" dirty="0">
                <a:latin typeface="黑体" panose="02010609060101010101" pitchFamily="49" charset="-122"/>
                <a:ea typeface="黑体" panose="02010609060101010101" pitchFamily="49" charset="-122"/>
              </a:rPr>
              <a:t>(863</a:t>
            </a:r>
            <a:r>
              <a:rPr lang="zh-CN" altLang="en-US" sz="2000" b="1" dirty="0">
                <a:latin typeface="黑体" panose="02010609060101010101" pitchFamily="49" charset="-122"/>
                <a:ea typeface="黑体" panose="02010609060101010101" pitchFamily="49" charset="-122"/>
              </a:rPr>
              <a:t>计划</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重点项目</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基于大数据的类人智能关键技术与系统：</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“初等数学问题求解关键技术及系统”</a:t>
            </a:r>
            <a:r>
              <a:rPr lang="zh-CN" altLang="en-US" sz="2000" dirty="0">
                <a:solidFill>
                  <a:srgbClr val="0000FF"/>
                </a:solidFill>
                <a:latin typeface="Calibri" panose="020F0502020204030204" pitchFamily="34" charset="0"/>
                <a:ea typeface="黑体" panose="02010609060101010101" pitchFamily="49" charset="-122"/>
                <a:cs typeface="Arial" panose="020B0604020202020204" pitchFamily="34" charset="0"/>
              </a:rPr>
              <a:t>（</a:t>
            </a:r>
            <a:r>
              <a:rPr lang="en-US" altLang="zh-CN" sz="2000" dirty="0">
                <a:solidFill>
                  <a:srgbClr val="0000FF"/>
                </a:solidFill>
                <a:latin typeface="Calibri" panose="020F0502020204030204" pitchFamily="34" charset="0"/>
                <a:ea typeface="黑体" panose="02010609060101010101" pitchFamily="49" charset="-122"/>
                <a:cs typeface="Arial" panose="020B0604020202020204" pitchFamily="34" charset="0"/>
              </a:rPr>
              <a:t>2015.01-2017.12</a:t>
            </a:r>
            <a:r>
              <a:rPr lang="zh-CN" altLang="en-US" sz="2000" dirty="0">
                <a:solidFill>
                  <a:srgbClr val="0000FF"/>
                </a:solidFill>
                <a:latin typeface="Calibri" panose="020F0502020204030204" pitchFamily="34" charset="0"/>
                <a:ea typeface="黑体" panose="02010609060101010101" pitchFamily="49" charset="-122"/>
                <a:cs typeface="Arial" panose="020B0604020202020204" pitchFamily="34" charset="0"/>
              </a:rPr>
              <a:t>）</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 。</a:t>
            </a:r>
            <a:r>
              <a:rPr lang="en-US"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2017</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研发的</a:t>
            </a:r>
            <a:r>
              <a:rPr lang="zh-CN" altLang="en-US" sz="2000" b="1" dirty="0">
                <a:solidFill>
                  <a:srgbClr val="0000FF"/>
                </a:solidFill>
                <a:latin typeface="Calibri" panose="020F0502020204030204" pitchFamily="34" charset="0"/>
                <a:ea typeface="黑体" panose="02010609060101010101" pitchFamily="49" charset="-122"/>
                <a:cs typeface="Arial" panose="020B0604020202020204" pitchFamily="34" charset="0"/>
              </a:rPr>
              <a:t>初等</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数学</a:t>
            </a:r>
            <a:r>
              <a:rPr lang="zh-CN" altLang="en-US" sz="2000" b="1" dirty="0">
                <a:solidFill>
                  <a:srgbClr val="0000FF"/>
                </a:solidFill>
                <a:latin typeface="Calibri" panose="020F0502020204030204" pitchFamily="34" charset="0"/>
                <a:ea typeface="黑体" panose="02010609060101010101" pitchFamily="49" charset="-122"/>
                <a:cs typeface="Arial" panose="020B0604020202020204" pitchFamily="34" charset="0"/>
              </a:rPr>
              <a:t>类人答题系统</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，模拟参加高考，在北京</a:t>
            </a:r>
            <a:r>
              <a:rPr lang="en-US"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2017</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文科数学卷测试中获得</a:t>
            </a:r>
            <a:r>
              <a:rPr lang="en-US"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105</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分（总分</a:t>
            </a:r>
            <a:r>
              <a:rPr lang="en-US"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150</a:t>
            </a:r>
            <a:r>
              <a:rPr lang="zh-CN" altLang="zh-CN" sz="2000" b="1" dirty="0">
                <a:solidFill>
                  <a:srgbClr val="0000FF"/>
                </a:solidFill>
                <a:latin typeface="Calibri" panose="020F0502020204030204" pitchFamily="34" charset="0"/>
                <a:ea typeface="黑体" panose="02010609060101010101" pitchFamily="49" charset="-122"/>
                <a:cs typeface="Arial" panose="020B0604020202020204" pitchFamily="34" charset="0"/>
              </a:rPr>
              <a:t>分），</a:t>
            </a:r>
            <a:r>
              <a:rPr lang="zh-CN" altLang="zh-CN" sz="2000" b="1" dirty="0">
                <a:solidFill>
                  <a:schemeClr val="tx1">
                    <a:lumMod val="95000"/>
                    <a:lumOff val="5000"/>
                  </a:schemeClr>
                </a:solidFill>
                <a:ea typeface="黑体" panose="02010609060101010101" pitchFamily="49" charset="-122"/>
                <a:cs typeface="Arial" panose="020B0604020202020204" pitchFamily="34" charset="0"/>
              </a:rPr>
              <a:t>处于国际领先水平（科技成果鉴定），被国内外</a:t>
            </a:r>
            <a:r>
              <a:rPr lang="en-US" altLang="zh-CN" sz="2000" b="1" dirty="0">
                <a:solidFill>
                  <a:schemeClr val="tx1">
                    <a:lumMod val="95000"/>
                    <a:lumOff val="5000"/>
                  </a:schemeClr>
                </a:solidFill>
                <a:ea typeface="黑体" panose="02010609060101010101" pitchFamily="49" charset="-122"/>
                <a:cs typeface="Arial" panose="020B0604020202020204" pitchFamily="34" charset="0"/>
              </a:rPr>
              <a:t>1000</a:t>
            </a:r>
            <a:r>
              <a:rPr lang="zh-CN" altLang="zh-CN" sz="2000" b="1" dirty="0">
                <a:solidFill>
                  <a:schemeClr val="tx1">
                    <a:lumMod val="95000"/>
                    <a:lumOff val="5000"/>
                  </a:schemeClr>
                </a:solidFill>
                <a:ea typeface="黑体" panose="02010609060101010101" pitchFamily="49" charset="-122"/>
                <a:cs typeface="Arial" panose="020B0604020202020204" pitchFamily="34" charset="0"/>
              </a:rPr>
              <a:t>多家主流媒体报道</a:t>
            </a:r>
            <a:r>
              <a:rPr lang="zh-CN" altLang="en-US" sz="2000" b="1" dirty="0">
                <a:solidFill>
                  <a:schemeClr val="tx1">
                    <a:lumMod val="95000"/>
                    <a:lumOff val="5000"/>
                  </a:schemeClr>
                </a:solidFill>
                <a:ea typeface="黑体" panose="02010609060101010101" pitchFamily="49" charset="-122"/>
                <a:cs typeface="Arial" panose="020B0604020202020204" pitchFamily="34" charset="0"/>
              </a:rPr>
              <a:t>。</a:t>
            </a:r>
            <a:r>
              <a:rPr lang="zh-CN" altLang="en-US" sz="2000" b="1" dirty="0">
                <a:solidFill>
                  <a:srgbClr val="0000FF"/>
                </a:solidFill>
                <a:latin typeface="Calibri" panose="020F0502020204030204" pitchFamily="34" charset="0"/>
                <a:ea typeface="黑体" panose="02010609060101010101" pitchFamily="49" charset="-122"/>
                <a:cs typeface="Arial" panose="020B0604020202020204" pitchFamily="34" charset="0"/>
              </a:rPr>
              <a:t>后续工作获得</a:t>
            </a:r>
            <a:r>
              <a:rPr lang="zh-CN" altLang="zh-CN" sz="2000" b="1" dirty="0">
                <a:latin typeface="黑体" panose="02010609060101010101" pitchFamily="49" charset="-122"/>
                <a:ea typeface="黑体" panose="02010609060101010101" pitchFamily="49" charset="-122"/>
              </a:rPr>
              <a:t>国家重点研发计划“云计算和大数据”重点专项“基于大数据的类人智能关键技术与系统（二期）</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2019.05-2022.04</a:t>
            </a:r>
            <a:r>
              <a:rPr lang="zh-CN" altLang="en-US" sz="2000" b="1" dirty="0">
                <a:latin typeface="黑体" panose="02010609060101010101" pitchFamily="49" charset="-122"/>
                <a:ea typeface="黑体" panose="02010609060101010101" pitchFamily="49" charset="-122"/>
              </a:rPr>
              <a:t>）</a:t>
            </a:r>
            <a:r>
              <a:rPr lang="zh-CN"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支持。</a:t>
            </a:r>
            <a:endParaRPr lang="en-US" altLang="zh-CN" sz="2000" b="1" dirty="0">
              <a:latin typeface="黑体" panose="02010609060101010101" pitchFamily="49" charset="-122"/>
              <a:ea typeface="黑体" panose="02010609060101010101" pitchFamily="49" charset="-122"/>
            </a:endParaRPr>
          </a:p>
        </p:txBody>
      </p:sp>
      <p:pic>
        <p:nvPicPr>
          <p:cNvPr id="5123" name="图片 14" descr="QQ图片20180321121555"/>
          <p:cNvPicPr>
            <a:picLocks noChangeAspect="1" noChangeArrowheads="1"/>
          </p:cNvPicPr>
          <p:nvPr/>
        </p:nvPicPr>
        <p:blipFill>
          <a:blip r:embed="rId2" cstate="print"/>
          <a:srcRect/>
          <a:stretch>
            <a:fillRect/>
          </a:stretch>
        </p:blipFill>
        <p:spPr bwMode="auto">
          <a:xfrm>
            <a:off x="76200" y="4102173"/>
            <a:ext cx="4450111" cy="2471960"/>
          </a:xfrm>
          <a:prstGeom prst="rect">
            <a:avLst/>
          </a:prstGeom>
          <a:noFill/>
          <a:ln w="9525">
            <a:noFill/>
            <a:miter lim="800000"/>
            <a:headEnd/>
            <a:tailEnd/>
          </a:ln>
        </p:spPr>
      </p:pic>
      <p:pic>
        <p:nvPicPr>
          <p:cNvPr id="5124" name="Picture 1" descr="C:\Users\Administrator\AppData\Roaming\Tencent\Users\1120902341\QQ\WinTemp\RichOle\8FM0))99CKNV`JZDLBM1$88.png"/>
          <p:cNvPicPr>
            <a:picLocks noChangeAspect="1" noChangeArrowheads="1"/>
          </p:cNvPicPr>
          <p:nvPr/>
        </p:nvPicPr>
        <p:blipFill>
          <a:blip r:embed="rId3" cstate="print"/>
          <a:srcRect/>
          <a:stretch>
            <a:fillRect/>
          </a:stretch>
        </p:blipFill>
        <p:spPr bwMode="auto">
          <a:xfrm>
            <a:off x="4720208" y="4097308"/>
            <a:ext cx="4248472" cy="2468035"/>
          </a:xfrm>
          <a:prstGeom prst="rect">
            <a:avLst/>
          </a:prstGeom>
          <a:noFill/>
          <a:ln w="9525">
            <a:noFill/>
            <a:miter lim="800000"/>
            <a:headEnd/>
            <a:tailEnd/>
          </a:ln>
        </p:spPr>
      </p:pic>
      <p:sp>
        <p:nvSpPr>
          <p:cNvPr id="5126" name="矩形 8"/>
          <p:cNvSpPr>
            <a:spLocks noChangeArrowheads="1"/>
          </p:cNvSpPr>
          <p:nvPr/>
        </p:nvSpPr>
        <p:spPr bwMode="auto">
          <a:xfrm>
            <a:off x="2527435" y="126872"/>
            <a:ext cx="2954655" cy="646331"/>
          </a:xfrm>
          <a:prstGeom prst="rect">
            <a:avLst/>
          </a:prstGeom>
          <a:noFill/>
          <a:ln w="9525">
            <a:noFill/>
            <a:miter lim="800000"/>
          </a:ln>
        </p:spPr>
        <p:txBody>
          <a:bodyPr wrap="none">
            <a:spAutoFit/>
          </a:bodyPr>
          <a:lstStyle/>
          <a:p>
            <a:pPr eaLnBrk="1" hangingPunct="1">
              <a:spcBef>
                <a:spcPts val="600"/>
              </a:spcBef>
            </a:pPr>
            <a:r>
              <a:rPr lang="zh-CN" altLang="en-US" sz="3600" b="1" dirty="0">
                <a:solidFill>
                  <a:schemeClr val="tx1">
                    <a:lumMod val="95000"/>
                    <a:lumOff val="5000"/>
                  </a:schemeClr>
                </a:solidFill>
                <a:ea typeface="等线" panose="02010600030101010101" pitchFamily="2" charset="-122"/>
              </a:rPr>
              <a:t>主要研究成果</a:t>
            </a:r>
            <a:endParaRPr lang="en-US" altLang="zh-CN" sz="3600" b="1" dirty="0">
              <a:solidFill>
                <a:schemeClr val="tx1">
                  <a:lumMod val="95000"/>
                  <a:lumOff val="5000"/>
                </a:schemeClr>
              </a:solidFill>
              <a:ea typeface="等线" panose="02010600030101010101" pitchFamily="2" charset="-122"/>
            </a:endParaRPr>
          </a:p>
        </p:txBody>
      </p:sp>
      <p:sp>
        <p:nvSpPr>
          <p:cNvPr id="6" name="灯片编号占位符 5"/>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38</a:t>
            </a:fld>
            <a:endParaRPr lang="en-US" altLang="zh-CN" strike="noStrike" noProof="1">
              <a:latin typeface="Garamond" panose="02020404030301010803"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899592" y="265499"/>
            <a:ext cx="7490126" cy="300009"/>
          </a:xfrm>
          <a:prstGeom prst="rect">
            <a:avLst/>
          </a:prstGeom>
          <a:noFill/>
        </p:spPr>
        <p:txBody>
          <a:bodyPr vert="horz" wrap="square" lIns="26973" tIns="26973" rIns="26973" bIns="26973" numCol="1" rtlCol="0" anchor="ctr" anchorCtr="0" compatLnSpc="1"/>
          <a:lstStyle>
            <a:defPPr>
              <a:defRPr lang="zh-CN"/>
            </a:defPPr>
            <a:lvl1pPr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a:lstStyle>
          <a:p>
            <a:pPr latinLnBrk="0"/>
            <a:r>
              <a:rPr lang="zh-CN" altLang="en-US" sz="2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二期创新点：融合知识图谱、符号逻辑的自动类人答题技术</a:t>
            </a:r>
            <a:endParaRPr lang="zh-CN" altLang="en-US" sz="2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3212166" y="6090514"/>
            <a:ext cx="2363389" cy="253916"/>
          </a:xfrm>
          <a:prstGeom prst="rect">
            <a:avLst/>
          </a:prstGeom>
          <a:noFill/>
        </p:spPr>
        <p:txBody>
          <a:bodyPr wrap="square" rtlCol="0">
            <a:spAutoFit/>
          </a:bodyPr>
          <a:lstStyle>
            <a:defPPr>
              <a:defRPr lang="zh-CN"/>
            </a:defPPr>
            <a:lvl1pPr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a:lstStyle>
          <a:p>
            <a:r>
              <a:rPr kumimoji="1" lang="zh-CN" altLang="en-US" sz="1050" dirty="0">
                <a:solidFill>
                  <a:srgbClr val="000099"/>
                </a:solidFill>
                <a:latin typeface="微软雅黑" panose="020B0503020204020204" pitchFamily="34" charset="-122"/>
                <a:ea typeface="微软雅黑" panose="020B0503020204020204" pitchFamily="34" charset="-122"/>
                <a:sym typeface="+mn-ea"/>
              </a:rPr>
              <a:t>深度图推理模型</a:t>
            </a:r>
            <a:endParaRPr kumimoji="1" lang="zh-CN" altLang="en-US" sz="1050" dirty="0">
              <a:solidFill>
                <a:srgbClr val="000099"/>
              </a:solidFill>
              <a:latin typeface="微软雅黑" panose="020B0503020204020204" pitchFamily="34" charset="-122"/>
              <a:ea typeface="微软雅黑" panose="020B0503020204020204" pitchFamily="34" charset="-122"/>
            </a:endParaRPr>
          </a:p>
        </p:txBody>
      </p:sp>
      <p:pic>
        <p:nvPicPr>
          <p:cNvPr id="10" name="图片 4" descr="graph (3)"/>
          <p:cNvPicPr>
            <a:picLocks noChangeAspect="1" noChangeArrowheads="1"/>
          </p:cNvPicPr>
          <p:nvPr/>
        </p:nvPicPr>
        <p:blipFill>
          <a:blip r:embed="rId2" cstate="print"/>
          <a:srcRect/>
          <a:stretch>
            <a:fillRect/>
          </a:stretch>
        </p:blipFill>
        <p:spPr bwMode="auto">
          <a:xfrm>
            <a:off x="397323" y="4157126"/>
            <a:ext cx="2252435" cy="1832229"/>
          </a:xfrm>
          <a:prstGeom prst="rect">
            <a:avLst/>
          </a:prstGeom>
          <a:noFill/>
          <a:ln w="9525">
            <a:noFill/>
            <a:miter lim="800000"/>
            <a:headEnd/>
            <a:tailEnd/>
          </a:ln>
        </p:spPr>
      </p:pic>
      <p:sp>
        <p:nvSpPr>
          <p:cNvPr id="11" name="文本框 10"/>
          <p:cNvSpPr txBox="1"/>
          <p:nvPr/>
        </p:nvSpPr>
        <p:spPr>
          <a:xfrm>
            <a:off x="326475" y="6102487"/>
            <a:ext cx="2325305" cy="253916"/>
          </a:xfrm>
          <a:prstGeom prst="rect">
            <a:avLst/>
          </a:prstGeom>
          <a:noFill/>
        </p:spPr>
        <p:txBody>
          <a:bodyPr wrap="square" rtlCol="0">
            <a:spAutoFit/>
          </a:bodyPr>
          <a:lstStyle>
            <a:defPPr>
              <a:defRPr lang="zh-CN"/>
            </a:defPPr>
            <a:lvl1pPr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a:lstStyle>
          <a:p>
            <a:pPr algn="ctr"/>
            <a:r>
              <a:rPr kumimoji="1" lang="zh-CN" altLang="en-US" sz="1050" dirty="0">
                <a:solidFill>
                  <a:srgbClr val="000099"/>
                </a:solidFill>
                <a:latin typeface="微软雅黑" panose="020B0503020204020204" pitchFamily="34" charset="-122"/>
                <a:ea typeface="微软雅黑" panose="020B0503020204020204" pitchFamily="34" charset="-122"/>
                <a:sym typeface="+mn-ea"/>
              </a:rPr>
              <a:t>概念知识图谱</a:t>
            </a:r>
          </a:p>
        </p:txBody>
      </p:sp>
      <p:pic>
        <p:nvPicPr>
          <p:cNvPr id="12" name="图片 11" descr="未命名文件"/>
          <p:cNvPicPr>
            <a:picLocks noChangeAspect="1"/>
          </p:cNvPicPr>
          <p:nvPr/>
        </p:nvPicPr>
        <p:blipFill>
          <a:blip r:embed="rId3"/>
          <a:stretch>
            <a:fillRect/>
          </a:stretch>
        </p:blipFill>
        <p:spPr>
          <a:xfrm>
            <a:off x="3102429" y="4143509"/>
            <a:ext cx="2537321" cy="1958978"/>
          </a:xfrm>
          <a:prstGeom prst="rect">
            <a:avLst/>
          </a:prstGeom>
        </p:spPr>
      </p:pic>
      <p:pic>
        <p:nvPicPr>
          <p:cNvPr id="14" name="Picture 9"/>
          <p:cNvPicPr>
            <a:picLocks noChangeAspect="1"/>
          </p:cNvPicPr>
          <p:nvPr/>
        </p:nvPicPr>
        <p:blipFill>
          <a:blip r:embed="rId4"/>
          <a:stretch>
            <a:fillRect/>
          </a:stretch>
        </p:blipFill>
        <p:spPr>
          <a:xfrm>
            <a:off x="6090399" y="3963966"/>
            <a:ext cx="2635176" cy="2025390"/>
          </a:xfrm>
          <a:prstGeom prst="rect">
            <a:avLst/>
          </a:prstGeom>
        </p:spPr>
      </p:pic>
      <p:sp>
        <p:nvSpPr>
          <p:cNvPr id="15" name="TextBox 19"/>
          <p:cNvSpPr txBox="1"/>
          <p:nvPr/>
        </p:nvSpPr>
        <p:spPr>
          <a:xfrm>
            <a:off x="5639750" y="6021695"/>
            <a:ext cx="3383280" cy="577081"/>
          </a:xfrm>
          <a:prstGeom prst="rect">
            <a:avLst/>
          </a:prstGeom>
          <a:noFill/>
        </p:spPr>
        <p:txBody>
          <a:bodyPr wrap="square">
            <a:spAutoFit/>
          </a:bodyPr>
          <a:lstStyle>
            <a:defPPr>
              <a:defRPr lang="zh-CN"/>
            </a:defPPr>
            <a:lvl1pPr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a:lstStyle>
          <a:p>
            <a:pPr algn="ctr">
              <a:defRPr/>
            </a:pPr>
            <a:r>
              <a:rPr kumimoji="1" lang="en-US" altLang="zh-CN" sz="1050" kern="700" spc="-75" dirty="0">
                <a:solidFill>
                  <a:srgbClr val="000099"/>
                </a:solidFill>
                <a:latin typeface="微软雅黑" panose="020B0503020204020204" pitchFamily="34" charset="-122"/>
                <a:ea typeface="微软雅黑" panose="020B0503020204020204" pitchFamily="34" charset="-122"/>
              </a:rPr>
              <a:t>An Edge-Enhanced Hierarchical Graph-to-Tree Network for Math Word Problem Solving(EMNLP2021)</a:t>
            </a:r>
          </a:p>
        </p:txBody>
      </p:sp>
      <p:sp>
        <p:nvSpPr>
          <p:cNvPr id="18" name="矩形 17"/>
          <p:cNvSpPr/>
          <p:nvPr/>
        </p:nvSpPr>
        <p:spPr>
          <a:xfrm>
            <a:off x="37889" y="904823"/>
            <a:ext cx="8711942" cy="3912289"/>
          </a:xfrm>
          <a:prstGeom prst="rect">
            <a:avLst/>
          </a:prstGeom>
          <a:noFill/>
        </p:spPr>
        <p:txBody>
          <a:bodyPr wrap="square">
            <a:spAutoFit/>
          </a:bodyPr>
          <a:lstStyle>
            <a:defPPr>
              <a:defRPr lang="zh-CN"/>
            </a:defPPr>
            <a:lvl1pPr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19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900" b="1" kern="1200">
                <a:solidFill>
                  <a:schemeClr val="tx1"/>
                </a:solidFill>
                <a:latin typeface="Times New Roman" panose="02020603050405020304" pitchFamily="18" charset="0"/>
                <a:ea typeface="宋体" panose="02010600030101010101" pitchFamily="2" charset="-122"/>
                <a:cs typeface="+mn-cs"/>
              </a:defRPr>
            </a:lvl9pPr>
          </a:lstStyle>
          <a:p>
            <a:pPr marL="612775" lvl="1" indent="-269875" algn="just">
              <a:spcBef>
                <a:spcPts val="600"/>
              </a:spcBef>
              <a:spcAft>
                <a:spcPts val="0"/>
              </a:spcAft>
              <a:buFont typeface="Wingdings" panose="05000000000000000000" pitchFamily="2" charset="2"/>
              <a:buChar char="p"/>
              <a:defRPr/>
            </a:pPr>
            <a:r>
              <a:rPr lang="zh-CN" altLang="en-US" sz="2000" spc="-75"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技术创新</a:t>
            </a:r>
            <a:r>
              <a:rPr lang="zh-CN" altLang="en-US" sz="2000" b="0" spc="-75"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0" spc="-75" dirty="0">
              <a:solidFill>
                <a:srgbClr val="000046"/>
              </a:solidFill>
              <a:latin typeface="微软雅黑" panose="020B0503020204020204" pitchFamily="34" charset="-122"/>
              <a:ea typeface="微软雅黑" panose="020B0503020204020204" pitchFamily="34" charset="-122"/>
              <a:cs typeface="Times New Roman" panose="02020603050405020304" pitchFamily="18" charset="0"/>
            </a:endParaRPr>
          </a:p>
          <a:p>
            <a:pPr marL="882650" lvl="1" indent="-278765" algn="just">
              <a:spcBef>
                <a:spcPts val="600"/>
              </a:spcBef>
              <a:spcAft>
                <a:spcPts val="0"/>
              </a:spcAft>
              <a:buFont typeface="Wingdings" panose="05000000000000000000" pitchFamily="2" charset="2"/>
              <a:buChar char="Ø"/>
              <a:defRPr/>
            </a:pPr>
            <a:r>
              <a:rPr lang="zh-CN" altLang="en-US" sz="1600" dirty="0">
                <a:solidFill>
                  <a:prstClr val="black"/>
                </a:solidFill>
                <a:latin typeface="+mn-ea"/>
                <a:cs typeface="Times New Roman" panose="02020603050405020304" pitchFamily="18" charset="0"/>
                <a:sym typeface="+mn-ea"/>
              </a:rPr>
              <a:t>针对非应用题，构建具有推理能力的细粒度的初等数学概念知识图谱，包含实体</a:t>
            </a:r>
            <a:r>
              <a:rPr lang="en-US" altLang="zh-CN" sz="1600" dirty="0">
                <a:solidFill>
                  <a:srgbClr val="FF0000"/>
                </a:solidFill>
                <a:latin typeface="+mn-ea"/>
                <a:cs typeface="Times New Roman" panose="02020603050405020304" pitchFamily="18" charset="0"/>
                <a:sym typeface="+mn-ea"/>
              </a:rPr>
              <a:t>700+</a:t>
            </a:r>
            <a:r>
              <a:rPr lang="zh-CN" altLang="en-US" sz="1600" dirty="0">
                <a:solidFill>
                  <a:prstClr val="black"/>
                </a:solidFill>
                <a:latin typeface="+mn-ea"/>
                <a:cs typeface="Times New Roman" panose="02020603050405020304" pitchFamily="18" charset="0"/>
                <a:sym typeface="+mn-ea"/>
              </a:rPr>
              <a:t>个，关系</a:t>
            </a:r>
            <a:r>
              <a:rPr lang="en-US" altLang="zh-CN" sz="1600" dirty="0">
                <a:solidFill>
                  <a:srgbClr val="FF0000"/>
                </a:solidFill>
                <a:latin typeface="+mn-ea"/>
                <a:cs typeface="Times New Roman" panose="02020603050405020304" pitchFamily="18" charset="0"/>
                <a:sym typeface="+mn-ea"/>
              </a:rPr>
              <a:t>25000+</a:t>
            </a:r>
            <a:r>
              <a:rPr lang="zh-CN" altLang="en-US" sz="1600" dirty="0">
                <a:solidFill>
                  <a:prstClr val="black"/>
                </a:solidFill>
                <a:latin typeface="+mn-ea"/>
                <a:cs typeface="Times New Roman" panose="02020603050405020304" pitchFamily="18" charset="0"/>
                <a:sym typeface="+mn-ea"/>
              </a:rPr>
              <a:t>个，实现了从文本公式到图谱的自动生成；</a:t>
            </a:r>
            <a:r>
              <a:rPr lang="zh-CN" altLang="en-US" sz="1600" dirty="0">
                <a:solidFill>
                  <a:prstClr val="black"/>
                </a:solidFill>
                <a:latin typeface="+mn-ea"/>
                <a:cs typeface="Times New Roman" panose="02020603050405020304" pitchFamily="18" charset="0"/>
              </a:rPr>
              <a:t>基于</a:t>
            </a:r>
            <a:r>
              <a:rPr lang="zh-CN" altLang="en-US" sz="1600" dirty="0">
                <a:solidFill>
                  <a:srgbClr val="0000FF"/>
                </a:solidFill>
                <a:latin typeface="+mn-ea"/>
                <a:cs typeface="Times New Roman" panose="02020603050405020304" pitchFamily="18" charset="0"/>
              </a:rPr>
              <a:t>定理实例化的零编程推理引擎</a:t>
            </a:r>
            <a:r>
              <a:rPr lang="zh-CN" altLang="en-US" sz="1600" dirty="0">
                <a:solidFill>
                  <a:prstClr val="black"/>
                </a:solidFill>
                <a:latin typeface="+mn-ea"/>
                <a:cs typeface="Times New Roman" panose="02020603050405020304" pitchFamily="18" charset="0"/>
              </a:rPr>
              <a:t>，</a:t>
            </a:r>
            <a:r>
              <a:rPr lang="zh-CN" altLang="en-US" sz="1600" dirty="0">
                <a:solidFill>
                  <a:prstClr val="black"/>
                </a:solidFill>
                <a:latin typeface="+mn-ea"/>
                <a:cs typeface="Times New Roman" panose="02020603050405020304" pitchFamily="18" charset="0"/>
                <a:sym typeface="+mn-ea"/>
              </a:rPr>
              <a:t>实现了可扩展的复杂逻辑推理及类人答题；</a:t>
            </a:r>
            <a:endParaRPr lang="zh-CN" altLang="en-US" sz="1600" dirty="0">
              <a:solidFill>
                <a:prstClr val="black"/>
              </a:solidFill>
              <a:latin typeface="+mn-ea"/>
              <a:cs typeface="Times New Roman" panose="02020603050405020304" pitchFamily="18" charset="0"/>
            </a:endParaRPr>
          </a:p>
          <a:p>
            <a:pPr marL="882650" lvl="1" indent="-278765" algn="just">
              <a:spcBef>
                <a:spcPts val="600"/>
              </a:spcBef>
              <a:spcAft>
                <a:spcPts val="0"/>
              </a:spcAft>
              <a:buFont typeface="Wingdings" panose="05000000000000000000" pitchFamily="2" charset="2"/>
              <a:buChar char="Ø"/>
              <a:defRPr/>
            </a:pPr>
            <a:r>
              <a:rPr lang="zh-CN" altLang="en-US" sz="1600" dirty="0">
                <a:solidFill>
                  <a:prstClr val="black"/>
                </a:solidFill>
                <a:latin typeface="+mn-ea"/>
                <a:cs typeface="Times New Roman" panose="02020603050405020304" pitchFamily="18" charset="0"/>
              </a:rPr>
              <a:t>针对应用题，</a:t>
            </a:r>
            <a:r>
              <a:rPr lang="zh-CN" altLang="en-US" sz="1600" dirty="0">
                <a:solidFill>
                  <a:prstClr val="black"/>
                </a:solidFill>
                <a:latin typeface="+mn-ea"/>
                <a:cs typeface="Times New Roman" panose="02020603050405020304" pitchFamily="18" charset="0"/>
                <a:sym typeface="+mn-ea"/>
              </a:rPr>
              <a:t>构建了一个面向多模态数据人机融合的初等数学常识知识库，利用图注意力网络有效结合文本信息与常识知识实现了一个概率统计问题的自动求解系统。</a:t>
            </a:r>
          </a:p>
          <a:p>
            <a:pPr marL="612775" lvl="1" indent="-269875" algn="just">
              <a:spcBef>
                <a:spcPts val="600"/>
              </a:spcBef>
              <a:spcAft>
                <a:spcPts val="0"/>
              </a:spcAft>
              <a:buFont typeface="Wingdings" panose="05000000000000000000" pitchFamily="2" charset="2"/>
              <a:buChar char="p"/>
              <a:defRPr/>
            </a:pPr>
            <a:r>
              <a:rPr lang="zh-CN" altLang="en-US" sz="2000" spc="-75"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业界应用及影响：</a:t>
            </a:r>
            <a:endParaRPr lang="en-US" altLang="zh-CN" sz="2000" spc="-75"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a:p>
            <a:pPr marL="882650" lvl="1" indent="-278765" algn="just">
              <a:spcBef>
                <a:spcPts val="600"/>
              </a:spcBef>
              <a:spcAft>
                <a:spcPts val="0"/>
              </a:spcAft>
              <a:buFont typeface="Wingdings" panose="05000000000000000000" pitchFamily="2" charset="2"/>
              <a:buChar char="Ø"/>
              <a:defRPr/>
            </a:pPr>
            <a:r>
              <a:rPr lang="zh-CN" altLang="en-US" sz="1600" dirty="0">
                <a:solidFill>
                  <a:prstClr val="black"/>
                </a:solidFill>
                <a:latin typeface="+mn-ea"/>
                <a:cs typeface="Times New Roman" panose="02020603050405020304" pitchFamily="18" charset="0"/>
              </a:rPr>
              <a:t>概念知识图谱及图推理模型首次应用于与</a:t>
            </a:r>
            <a:r>
              <a:rPr lang="zh-CN" altLang="en-US" sz="1600" dirty="0">
                <a:solidFill>
                  <a:srgbClr val="0000FF"/>
                </a:solidFill>
                <a:latin typeface="+mn-ea"/>
                <a:cs typeface="Times New Roman" panose="02020603050405020304" pitchFamily="18" charset="0"/>
              </a:rPr>
              <a:t>华为</a:t>
            </a:r>
            <a:r>
              <a:rPr lang="zh-CN" altLang="en-US" sz="1600" dirty="0">
                <a:solidFill>
                  <a:prstClr val="black"/>
                </a:solidFill>
                <a:latin typeface="+mn-ea"/>
                <a:cs typeface="Times New Roman" panose="02020603050405020304" pitchFamily="18" charset="0"/>
              </a:rPr>
              <a:t>合作研发的</a:t>
            </a:r>
            <a:r>
              <a:rPr lang="zh-CN" altLang="en-US" sz="1600" dirty="0">
                <a:solidFill>
                  <a:srgbClr val="0000FF"/>
                </a:solidFill>
                <a:latin typeface="+mn-ea"/>
                <a:cs typeface="Times New Roman" panose="02020603050405020304" pitchFamily="18" charset="0"/>
              </a:rPr>
              <a:t>主观题按步骤自动判卷</a:t>
            </a:r>
            <a:r>
              <a:rPr lang="zh-CN" altLang="en-US" sz="1600" dirty="0">
                <a:solidFill>
                  <a:prstClr val="black"/>
                </a:solidFill>
                <a:latin typeface="+mn-ea"/>
                <a:cs typeface="Times New Roman" panose="02020603050405020304" pitchFamily="18" charset="0"/>
              </a:rPr>
              <a:t>中</a:t>
            </a:r>
            <a:endParaRPr lang="en-US" altLang="zh-CN" sz="1600" dirty="0">
              <a:solidFill>
                <a:prstClr val="black"/>
              </a:solidFill>
              <a:latin typeface="+mn-ea"/>
              <a:cs typeface="Times New Roman" panose="02020603050405020304" pitchFamily="18" charset="0"/>
            </a:endParaRPr>
          </a:p>
          <a:p>
            <a:pPr marL="882650" lvl="1" indent="-278765" algn="just">
              <a:spcBef>
                <a:spcPts val="600"/>
              </a:spcBef>
              <a:spcAft>
                <a:spcPts val="0"/>
              </a:spcAft>
              <a:buFont typeface="Wingdings" panose="05000000000000000000" pitchFamily="2" charset="2"/>
              <a:buChar char="Ø"/>
              <a:defRPr/>
            </a:pPr>
            <a:r>
              <a:rPr lang="zh-CN" altLang="en-US" sz="1600" dirty="0">
                <a:solidFill>
                  <a:prstClr val="black"/>
                </a:solidFill>
                <a:latin typeface="+mn-ea"/>
                <a:cs typeface="Times New Roman" panose="02020603050405020304" pitchFamily="18" charset="0"/>
              </a:rPr>
              <a:t>解题算法发表在自然语言处理重要国际会议</a:t>
            </a:r>
            <a:r>
              <a:rPr lang="en-US" altLang="zh-CN" sz="1600" dirty="0">
                <a:solidFill>
                  <a:prstClr val="black"/>
                </a:solidFill>
                <a:latin typeface="+mn-ea"/>
                <a:cs typeface="Times New Roman" panose="02020603050405020304" pitchFamily="18" charset="0"/>
              </a:rPr>
              <a:t>ACL2021</a:t>
            </a:r>
            <a:r>
              <a:rPr lang="zh-CN" altLang="en-US" sz="1600" dirty="0">
                <a:solidFill>
                  <a:prstClr val="black"/>
                </a:solidFill>
                <a:latin typeface="+mn-ea"/>
                <a:cs typeface="Times New Roman" panose="02020603050405020304" pitchFamily="18" charset="0"/>
              </a:rPr>
              <a:t>和</a:t>
            </a:r>
            <a:r>
              <a:rPr lang="en-US" altLang="zh-CN" sz="1600" dirty="0">
                <a:solidFill>
                  <a:prstClr val="black"/>
                </a:solidFill>
                <a:latin typeface="+mn-ea"/>
                <a:cs typeface="Times New Roman" panose="02020603050405020304" pitchFamily="18" charset="0"/>
              </a:rPr>
              <a:t>EMNLP2021</a:t>
            </a:r>
            <a:r>
              <a:rPr lang="zh-CN" altLang="en-US" sz="1600" dirty="0">
                <a:solidFill>
                  <a:prstClr val="black"/>
                </a:solidFill>
                <a:latin typeface="+mn-ea"/>
                <a:cs typeface="Times New Roman" panose="02020603050405020304" pitchFamily="18" charset="0"/>
              </a:rPr>
              <a:t>上，并在</a:t>
            </a:r>
            <a:r>
              <a:rPr lang="en-US" altLang="zh-CN" sz="1600" dirty="0">
                <a:solidFill>
                  <a:prstClr val="black"/>
                </a:solidFill>
                <a:latin typeface="+mn-ea"/>
                <a:cs typeface="Times New Roman" panose="02020603050405020304" pitchFamily="18" charset="0"/>
              </a:rPr>
              <a:t>math23k</a:t>
            </a:r>
            <a:r>
              <a:rPr lang="zh-CN" altLang="en-US" sz="1600" dirty="0">
                <a:solidFill>
                  <a:prstClr val="black"/>
                </a:solidFill>
                <a:latin typeface="+mn-ea"/>
                <a:cs typeface="Times New Roman" panose="02020603050405020304" pitchFamily="18" charset="0"/>
              </a:rPr>
              <a:t>等数据集取得国际领先的分析效果</a:t>
            </a:r>
            <a:endParaRPr lang="en-US" altLang="zh-CN" sz="1600" dirty="0">
              <a:solidFill>
                <a:prstClr val="black"/>
              </a:solidFill>
              <a:latin typeface="+mn-ea"/>
              <a:cs typeface="Times New Roman" panose="02020603050405020304" pitchFamily="18" charset="0"/>
            </a:endParaRPr>
          </a:p>
          <a:p>
            <a:pPr lvl="1" algn="just">
              <a:lnSpc>
                <a:spcPts val="1875"/>
              </a:lnSpc>
              <a:spcBef>
                <a:spcPts val="450"/>
              </a:spcBef>
              <a:spcAft>
                <a:spcPts val="0"/>
              </a:spcAft>
              <a:defRPr/>
            </a:pPr>
            <a:endParaRPr lang="en-US" altLang="zh-CN" sz="1500" spc="-75"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a:p>
            <a:pPr marL="612775" lvl="1" indent="-269875" algn="just">
              <a:lnSpc>
                <a:spcPts val="1875"/>
              </a:lnSpc>
              <a:spcBef>
                <a:spcPts val="450"/>
              </a:spcBef>
              <a:spcAft>
                <a:spcPts val="0"/>
              </a:spcAft>
              <a:buFont typeface="Wingdings" panose="05000000000000000000" pitchFamily="2" charset="2"/>
              <a:buChar char="p"/>
              <a:defRPr/>
            </a:pPr>
            <a:endParaRPr lang="en-US" altLang="zh-CN" sz="1500" spc="-75"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a:p>
            <a:pPr marL="882650" lvl="1" indent="-278765" algn="just">
              <a:lnSpc>
                <a:spcPts val="1500"/>
              </a:lnSpc>
              <a:spcBef>
                <a:spcPts val="450"/>
              </a:spcBef>
              <a:spcAft>
                <a:spcPts val="0"/>
              </a:spcAft>
              <a:buFont typeface="Wingdings" panose="05000000000000000000" pitchFamily="2" charset="2"/>
              <a:buChar char="Ø"/>
              <a:defRPr/>
            </a:pPr>
            <a:endParaRPr lang="zh-CN" altLang="en-US" sz="1200" b="0" dirty="0">
              <a:solidFill>
                <a:prstClr val="black"/>
              </a:solidFill>
              <a:latin typeface="+mn-ea"/>
              <a:cs typeface="Times New Roman" panose="02020603050405020304" pitchFamily="18"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a:xfrm>
            <a:off x="500034" y="0"/>
            <a:ext cx="8229600" cy="1143000"/>
          </a:xfrm>
        </p:spPr>
        <p:txBody>
          <a:bodyPr vert="horz" wrap="square" lIns="91440" tIns="45720" rIns="91440" bIns="45720" anchor="ctr"/>
          <a:lstStyle/>
          <a:p>
            <a:r>
              <a:rPr lang="en-US" altLang="zh-CN" b="1" dirty="0"/>
              <a:t>QQ</a:t>
            </a:r>
            <a:r>
              <a:rPr lang="zh-CN" altLang="en-US" b="1" dirty="0"/>
              <a:t>群   </a:t>
            </a:r>
            <a:r>
              <a:rPr lang="en-US" altLang="zh-CN" b="1" dirty="0"/>
              <a:t>131562419</a:t>
            </a:r>
            <a:endParaRPr lang="zh-CN" altLang="en-US" b="1"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1484784"/>
            <a:ext cx="4196632" cy="426542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360" y="-317"/>
            <a:ext cx="8229600" cy="1143000"/>
          </a:xfrm>
        </p:spPr>
        <p:txBody>
          <a:bodyPr/>
          <a:lstStyle/>
          <a:p>
            <a:r>
              <a:rPr lang="zh-CN" altLang="en-US" sz="3600" b="1" dirty="0">
                <a:solidFill>
                  <a:schemeClr val="tx1">
                    <a:lumMod val="95000"/>
                    <a:lumOff val="5000"/>
                  </a:schemeClr>
                </a:solidFill>
                <a:latin typeface="Garamond" panose="02020404030301010803" pitchFamily="18" charset="0"/>
                <a:ea typeface="等线" panose="02010600030101010101" pitchFamily="2" charset="-122"/>
                <a:cs typeface="+mn-cs"/>
              </a:rPr>
              <a:t>平面几何自动判卷</a:t>
            </a:r>
            <a:endParaRPr lang="zh-CN" altLang="en-US"/>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a:t>40</a:t>
            </a:fld>
            <a:endParaRPr lang="en-US" altLang="zh-CN"/>
          </a:p>
        </p:txBody>
      </p:sp>
      <p:pic>
        <p:nvPicPr>
          <p:cNvPr id="5" name="图片 4" descr="%{CV)P)D7Y5`Q$LG3E4MG4F"/>
          <p:cNvPicPr>
            <a:picLocks noChangeAspect="1"/>
          </p:cNvPicPr>
          <p:nvPr>
            <p:custDataLst>
              <p:tags r:id="rId1"/>
            </p:custDataLst>
          </p:nvPr>
        </p:nvPicPr>
        <p:blipFill>
          <a:blip r:embed="rId4"/>
          <a:stretch>
            <a:fillRect/>
          </a:stretch>
        </p:blipFill>
        <p:spPr>
          <a:xfrm>
            <a:off x="0" y="-317"/>
            <a:ext cx="5732780" cy="336931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3138844"/>
            <a:ext cx="7884368" cy="3707732"/>
          </a:xfrm>
          <a:prstGeom prst="rect">
            <a:avLst/>
          </a:prstGeom>
        </p:spPr>
      </p:pic>
      <p:pic>
        <p:nvPicPr>
          <p:cNvPr id="6" name="图片 5" descr="%8Z1({T]VU65$GQVG%%{YZ6"/>
          <p:cNvPicPr>
            <a:picLocks noChangeAspect="1"/>
          </p:cNvPicPr>
          <p:nvPr>
            <p:custDataLst>
              <p:tags r:id="rId2"/>
            </p:custDataLst>
          </p:nvPr>
        </p:nvPicPr>
        <p:blipFill>
          <a:blip r:embed="rId6"/>
          <a:stretch>
            <a:fillRect/>
          </a:stretch>
        </p:blipFill>
        <p:spPr>
          <a:xfrm>
            <a:off x="5296334" y="198273"/>
            <a:ext cx="3837073" cy="28154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60337"/>
            <a:ext cx="8229600" cy="1143000"/>
          </a:xfrm>
        </p:spPr>
        <p:txBody>
          <a:bodyPr/>
          <a:lstStyle/>
          <a:p>
            <a:r>
              <a:rPr lang="zh-CN" altLang="en-US" sz="4000" b="1" dirty="0"/>
              <a:t>为什么要机器学习</a:t>
            </a:r>
            <a:r>
              <a:rPr lang="en-US" altLang="zh-CN" sz="4000" b="1" dirty="0">
                <a:ea typeface="宋体" panose="02010600030101010101" pitchFamily="2" charset="-122"/>
              </a:rPr>
              <a:t>?</a:t>
            </a:r>
          </a:p>
        </p:txBody>
      </p:sp>
      <p:sp>
        <p:nvSpPr>
          <p:cNvPr id="63491" name="Rectangle 3"/>
          <p:cNvSpPr>
            <a:spLocks noGrp="1" noChangeArrowheads="1"/>
          </p:cNvSpPr>
          <p:nvPr>
            <p:ph type="body" idx="1"/>
          </p:nvPr>
        </p:nvSpPr>
        <p:spPr>
          <a:xfrm>
            <a:off x="457200" y="1484784"/>
            <a:ext cx="8229600" cy="4525963"/>
          </a:xfrm>
        </p:spPr>
        <p:txBody>
          <a:bodyPr/>
          <a:lstStyle/>
          <a:p>
            <a:pPr>
              <a:spcBef>
                <a:spcPts val="600"/>
              </a:spcBef>
            </a:pPr>
            <a:r>
              <a:rPr lang="zh-CN" altLang="en-US" sz="2400" b="1" dirty="0">
                <a:ea typeface="宋体" panose="02010600030101010101" pitchFamily="2" charset="-122"/>
              </a:rPr>
              <a:t>缺乏相关的专门知识</a:t>
            </a:r>
            <a:endParaRPr lang="en-US" altLang="zh-CN" sz="2400" b="1" dirty="0">
              <a:ea typeface="宋体" panose="02010600030101010101" pitchFamily="2" charset="-122"/>
            </a:endParaRPr>
          </a:p>
          <a:p>
            <a:pPr lvl="1">
              <a:spcBef>
                <a:spcPts val="600"/>
              </a:spcBef>
            </a:pPr>
            <a:r>
              <a:rPr lang="en-US" altLang="zh-CN" sz="2000" b="1" dirty="0">
                <a:ea typeface="宋体" panose="02010600030101010101" pitchFamily="2" charset="-122"/>
              </a:rPr>
              <a:t>industrial/manufacturing control</a:t>
            </a:r>
          </a:p>
          <a:p>
            <a:pPr lvl="1">
              <a:spcBef>
                <a:spcPts val="600"/>
              </a:spcBef>
            </a:pPr>
            <a:r>
              <a:rPr lang="en-US" altLang="zh-CN" sz="2000" b="1" dirty="0">
                <a:ea typeface="宋体" panose="02010600030101010101" pitchFamily="2" charset="-122"/>
              </a:rPr>
              <a:t>mass spectrometer analysis, drug design, astronomic discovery</a:t>
            </a:r>
          </a:p>
          <a:p>
            <a:pPr>
              <a:spcBef>
                <a:spcPts val="600"/>
              </a:spcBef>
            </a:pPr>
            <a:r>
              <a:rPr lang="zh-CN" altLang="en-US" sz="2400" b="1" dirty="0">
                <a:ea typeface="宋体" panose="02010600030101010101" pitchFamily="2" charset="-122"/>
              </a:rPr>
              <a:t>难以解释的人类经验</a:t>
            </a:r>
            <a:endParaRPr lang="en-US" altLang="zh-CN" sz="2400" b="1" dirty="0">
              <a:ea typeface="宋体" panose="02010600030101010101" pitchFamily="2" charset="-122"/>
            </a:endParaRPr>
          </a:p>
          <a:p>
            <a:pPr lvl="1">
              <a:spcBef>
                <a:spcPts val="600"/>
              </a:spcBef>
            </a:pPr>
            <a:r>
              <a:rPr lang="en-US" altLang="zh-CN" sz="2000" b="1" dirty="0">
                <a:ea typeface="宋体" panose="02010600030101010101" pitchFamily="2" charset="-122"/>
              </a:rPr>
              <a:t>face/handwriting/speech recognition</a:t>
            </a:r>
          </a:p>
          <a:p>
            <a:pPr lvl="1">
              <a:spcBef>
                <a:spcPts val="600"/>
              </a:spcBef>
            </a:pPr>
            <a:r>
              <a:rPr lang="en-US" altLang="zh-CN" sz="2000" b="1" dirty="0">
                <a:ea typeface="宋体" panose="02010600030101010101" pitchFamily="2" charset="-122"/>
              </a:rPr>
              <a:t>driving a car, flying a plane</a:t>
            </a:r>
          </a:p>
          <a:p>
            <a:pPr>
              <a:spcBef>
                <a:spcPts val="600"/>
              </a:spcBef>
            </a:pPr>
            <a:r>
              <a:rPr lang="zh-CN" altLang="en-US" sz="2400" b="1" dirty="0">
                <a:ea typeface="宋体" panose="02010600030101010101" pitchFamily="2" charset="-122"/>
              </a:rPr>
              <a:t>快速变化的现象</a:t>
            </a:r>
            <a:endParaRPr lang="en-US" altLang="zh-CN" sz="2400" b="1" dirty="0">
              <a:ea typeface="宋体" panose="02010600030101010101" pitchFamily="2" charset="-122"/>
            </a:endParaRPr>
          </a:p>
          <a:p>
            <a:pPr lvl="1">
              <a:spcBef>
                <a:spcPts val="600"/>
              </a:spcBef>
            </a:pPr>
            <a:r>
              <a:rPr lang="en-US" altLang="zh-CN" sz="2000" b="1" dirty="0">
                <a:ea typeface="宋体" panose="02010600030101010101" pitchFamily="2" charset="-122"/>
              </a:rPr>
              <a:t>credit scoring, financial modeling</a:t>
            </a:r>
          </a:p>
          <a:p>
            <a:pPr lvl="1">
              <a:spcBef>
                <a:spcPts val="600"/>
              </a:spcBef>
            </a:pPr>
            <a:r>
              <a:rPr lang="en-US" altLang="zh-CN" sz="2000" b="1" dirty="0">
                <a:ea typeface="宋体" panose="02010600030101010101" pitchFamily="2" charset="-122"/>
              </a:rPr>
              <a:t>diagnosis, fraud detection</a:t>
            </a:r>
          </a:p>
          <a:p>
            <a:pPr>
              <a:spcBef>
                <a:spcPts val="600"/>
              </a:spcBef>
            </a:pPr>
            <a:r>
              <a:rPr lang="zh-CN" altLang="en-US" sz="2400" b="1" dirty="0">
                <a:ea typeface="宋体" panose="02010600030101010101" pitchFamily="2" charset="-122"/>
              </a:rPr>
              <a:t>需要定制</a:t>
            </a:r>
            <a:endParaRPr lang="en-US" altLang="zh-CN" sz="2400" b="1" dirty="0">
              <a:ea typeface="宋体" panose="02010600030101010101" pitchFamily="2" charset="-122"/>
            </a:endParaRPr>
          </a:p>
          <a:p>
            <a:pPr lvl="1">
              <a:spcBef>
                <a:spcPts val="600"/>
              </a:spcBef>
            </a:pPr>
            <a:r>
              <a:rPr lang="en-US" altLang="zh-CN" sz="2000" b="1" dirty="0">
                <a:ea typeface="宋体" panose="02010600030101010101" pitchFamily="2" charset="-122"/>
              </a:rPr>
              <a:t>personalized news reader</a:t>
            </a:r>
          </a:p>
          <a:p>
            <a:pPr lvl="1">
              <a:spcBef>
                <a:spcPts val="600"/>
              </a:spcBef>
            </a:pPr>
            <a:r>
              <a:rPr lang="en-US" altLang="zh-CN" sz="2000" b="1" dirty="0">
                <a:ea typeface="宋体" panose="02010600030101010101" pitchFamily="2" charset="-122"/>
              </a:rPr>
              <a:t>movie/book recommendation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0"/>
            <a:ext cx="8786842" cy="1143000"/>
          </a:xfrm>
        </p:spPr>
        <p:txBody>
          <a:bodyPr/>
          <a:lstStyle/>
          <a:p>
            <a:r>
              <a:rPr lang="zh-CN" altLang="en-US" b="1" dirty="0"/>
              <a:t>为什么要机器学习？</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42</a:t>
            </a:fld>
            <a:endParaRPr lang="en-US" altLang="zh-CN"/>
          </a:p>
        </p:txBody>
      </p:sp>
      <p:pic>
        <p:nvPicPr>
          <p:cNvPr id="219138" name="Picture 2"/>
          <p:cNvPicPr>
            <a:picLocks noChangeAspect="1" noChangeArrowheads="1"/>
          </p:cNvPicPr>
          <p:nvPr/>
        </p:nvPicPr>
        <p:blipFill>
          <a:blip r:embed="rId4"/>
          <a:srcRect/>
          <a:stretch>
            <a:fillRect/>
          </a:stretch>
        </p:blipFill>
        <p:spPr bwMode="auto">
          <a:xfrm>
            <a:off x="214282" y="1714487"/>
            <a:ext cx="8572560" cy="3795043"/>
          </a:xfrm>
          <a:prstGeom prst="rect">
            <a:avLst/>
          </a:prstGeom>
          <a:noFill/>
          <a:ln w="9525">
            <a:noFill/>
            <a:miter lim="800000"/>
            <a:headEnd/>
            <a:tailEnd/>
          </a:ln>
          <a:effectLst/>
        </p:spPr>
      </p:pic>
      <p:pic>
        <p:nvPicPr>
          <p:cNvPr id="100" name="图片 99"/>
          <p:cNvPicPr/>
          <p:nvPr>
            <p:custDataLst>
              <p:tags r:id="rId1"/>
            </p:custDataLst>
          </p:nvPr>
        </p:nvPicPr>
        <p:blipFill>
          <a:blip r:embed="rId5"/>
          <a:stretch>
            <a:fillRect/>
          </a:stretch>
        </p:blipFill>
        <p:spPr>
          <a:xfrm>
            <a:off x="7019925" y="5517515"/>
            <a:ext cx="1276985" cy="1158240"/>
          </a:xfrm>
          <a:prstGeom prst="rect">
            <a:avLst/>
          </a:prstGeom>
          <a:noFill/>
          <a:ln w="9525">
            <a:noFill/>
          </a:ln>
        </p:spPr>
      </p:pic>
      <p:sp>
        <p:nvSpPr>
          <p:cNvPr id="3" name="文本框 2"/>
          <p:cNvSpPr txBox="1"/>
          <p:nvPr/>
        </p:nvSpPr>
        <p:spPr>
          <a:xfrm>
            <a:off x="49530" y="5619750"/>
            <a:ext cx="6970395" cy="953135"/>
          </a:xfrm>
          <a:prstGeom prst="rect">
            <a:avLst/>
          </a:prstGeom>
          <a:noFill/>
        </p:spPr>
        <p:txBody>
          <a:bodyPr wrap="square" rtlCol="0" anchor="t">
            <a:spAutoFit/>
          </a:bodyPr>
          <a:lstStyle/>
          <a:p>
            <a:r>
              <a:rPr lang="zh-CN" altLang="en-US" b="1" dirty="0">
                <a:solidFill>
                  <a:srgbClr val="0000FF"/>
                </a:solidFill>
              </a:rPr>
              <a:t>ChatGPT: </a:t>
            </a:r>
          </a:p>
          <a:p>
            <a:r>
              <a:rPr lang="zh-CN" altLang="en-US" b="1" dirty="0">
                <a:solidFill>
                  <a:srgbClr val="0000FF"/>
                </a:solidFill>
              </a:rPr>
              <a:t>Optimizing Language Models for</a:t>
            </a:r>
            <a:r>
              <a:rPr lang="en-US" altLang="zh-CN" b="1" dirty="0">
                <a:solidFill>
                  <a:srgbClr val="0000FF"/>
                </a:solidFill>
              </a:rPr>
              <a:t> </a:t>
            </a:r>
            <a:r>
              <a:rPr lang="zh-CN" altLang="en-US" b="1" dirty="0">
                <a:solidFill>
                  <a:srgbClr val="0000FF"/>
                </a:solidFill>
              </a:rPr>
              <a:t>Dialogue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solidFill>
                  <a:schemeClr val="bg1">
                    <a:lumMod val="50000"/>
                  </a:schemeClr>
                </a:solidFill>
              </a:rPr>
              <a:t>课程介绍</a:t>
            </a:r>
            <a:endParaRPr lang="en-US" altLang="zh-CN" b="1" dirty="0">
              <a:solidFill>
                <a:schemeClr val="bg1">
                  <a:lumMod val="50000"/>
                </a:schemeClr>
              </a:solidFill>
            </a:endParaRPr>
          </a:p>
          <a:p>
            <a:pPr marL="514350" indent="-514350">
              <a:buFont typeface="+mj-lt"/>
              <a:buAutoNum type="arabicPeriod"/>
            </a:pPr>
            <a:r>
              <a:rPr lang="zh-CN" altLang="en-US" b="1" dirty="0">
                <a:solidFill>
                  <a:srgbClr val="0000FF"/>
                </a:solidFill>
              </a:rPr>
              <a:t>机器学习简介</a:t>
            </a:r>
            <a:endParaRPr lang="en-US" altLang="zh-CN" b="1" dirty="0">
              <a:solidFill>
                <a:srgbClr val="0000FF"/>
              </a:solidFill>
            </a:endParaRPr>
          </a:p>
          <a:p>
            <a:pPr lvl="1">
              <a:spcBef>
                <a:spcPts val="600"/>
              </a:spcBef>
            </a:pPr>
            <a:r>
              <a:rPr lang="zh-CN" altLang="en-US" dirty="0">
                <a:latin typeface="Times New Roman" panose="02020603050405020304" pitchFamily="18" charset="0"/>
                <a:ea typeface="华文行楷" panose="02010800040101010101" pitchFamily="2" charset="-122"/>
              </a:rPr>
              <a:t>为什么要机器学习（</a:t>
            </a:r>
            <a:r>
              <a:rPr lang="en-US" altLang="zh-CN" i="1" dirty="0">
                <a:latin typeface="Times New Roman" panose="02020603050405020304" pitchFamily="18" charset="0"/>
                <a:ea typeface="华文行楷" panose="02010800040101010101" pitchFamily="2" charset="-122"/>
              </a:rPr>
              <a:t>Why</a:t>
            </a:r>
            <a:r>
              <a:rPr lang="zh-CN" altLang="en-US" i="1" dirty="0">
                <a:latin typeface="Times New Roman" panose="02020603050405020304" pitchFamily="18" charset="0"/>
                <a:ea typeface="华文行楷" panose="02010800040101010101" pitchFamily="2" charset="-122"/>
              </a:rPr>
              <a:t>）</a:t>
            </a:r>
            <a:endParaRPr lang="en-US" altLang="zh-CN" i="1" dirty="0">
              <a:latin typeface="Times New Roman" panose="02020603050405020304" pitchFamily="18" charset="0"/>
              <a:ea typeface="华文行楷" panose="02010800040101010101" pitchFamily="2" charset="-122"/>
            </a:endParaRPr>
          </a:p>
          <a:p>
            <a:pPr lvl="1">
              <a:spcBef>
                <a:spcPts val="600"/>
              </a:spcBef>
            </a:pPr>
            <a:r>
              <a:rPr lang="zh-CN" altLang="en-US" dirty="0">
                <a:solidFill>
                  <a:srgbClr val="0000FF"/>
                </a:solidFill>
                <a:latin typeface="Times New Roman" panose="02020603050405020304" pitchFamily="18" charset="0"/>
                <a:ea typeface="华文行楷" panose="02010800040101010101" pitchFamily="2" charset="-122"/>
              </a:rPr>
              <a:t>什么是机器学习（</a:t>
            </a:r>
            <a:r>
              <a:rPr lang="en-US" altLang="zh-CN" i="1" dirty="0">
                <a:solidFill>
                  <a:srgbClr val="0000FF"/>
                </a:solidFill>
                <a:latin typeface="Times New Roman" panose="02020603050405020304" pitchFamily="18" charset="0"/>
                <a:ea typeface="华文行楷" panose="02010800040101010101" pitchFamily="2" charset="-122"/>
              </a:rPr>
              <a:t>What</a:t>
            </a:r>
            <a:r>
              <a:rPr lang="zh-CN" altLang="en-US" dirty="0">
                <a:solidFill>
                  <a:srgbClr val="0000FF"/>
                </a:solidFill>
                <a:latin typeface="Times New Roman" panose="02020603050405020304" pitchFamily="18" charset="0"/>
                <a:ea typeface="华文行楷" panose="02010800040101010101" pitchFamily="2" charset="-122"/>
              </a:rPr>
              <a:t>）</a:t>
            </a:r>
            <a:endParaRPr lang="en-US" altLang="zh-CN" dirty="0">
              <a:solidFill>
                <a:srgbClr val="0000FF"/>
              </a:solidFill>
              <a:latin typeface="Times New Roman" panose="02020603050405020304" pitchFamily="18" charset="0"/>
              <a:ea typeface="华文行楷" panose="02010800040101010101" pitchFamily="2" charset="-122"/>
            </a:endParaRPr>
          </a:p>
          <a:p>
            <a:pPr lvl="1">
              <a:spcBef>
                <a:spcPts val="600"/>
              </a:spcBef>
            </a:pPr>
            <a:r>
              <a:rPr lang="zh-CN" altLang="en-US" dirty="0">
                <a:latin typeface="Times New Roman" panose="02020603050405020304" pitchFamily="18" charset="0"/>
                <a:ea typeface="华文行楷" panose="02010800040101010101" pitchFamily="2" charset="-122"/>
              </a:rPr>
              <a:t>机器学习的分类（</a:t>
            </a:r>
            <a:r>
              <a:rPr lang="en-US" altLang="zh-CN" i="1" dirty="0">
                <a:latin typeface="Times New Roman" panose="02020603050405020304" pitchFamily="18" charset="0"/>
                <a:ea typeface="华文行楷" panose="02010800040101010101" pitchFamily="2" charset="-122"/>
              </a:rPr>
              <a:t>Classification</a:t>
            </a:r>
            <a:r>
              <a:rPr lang="zh-CN" altLang="en-US" dirty="0">
                <a:latin typeface="Times New Roman" panose="02020603050405020304" pitchFamily="18" charset="0"/>
                <a:ea typeface="华文行楷" panose="02010800040101010101" pitchFamily="2" charset="-122"/>
              </a:rPr>
              <a:t>）</a:t>
            </a:r>
            <a:endParaRPr lang="en-US" altLang="zh-CN" dirty="0">
              <a:latin typeface="Times New Roman" panose="02020603050405020304" pitchFamily="18" charset="0"/>
              <a:ea typeface="华文行楷" panose="02010800040101010101" pitchFamily="2" charset="-122"/>
            </a:endParaRPr>
          </a:p>
          <a:p>
            <a:pPr marL="514350" indent="-514350">
              <a:buFont typeface="+mj-lt"/>
              <a:buAutoNum type="arabicPeriod"/>
            </a:pPr>
            <a:r>
              <a:rPr lang="zh-CN" altLang="en-US" b="1" dirty="0">
                <a:solidFill>
                  <a:schemeClr val="bg1">
                    <a:lumMod val="50000"/>
                  </a:schemeClr>
                </a:solidFill>
              </a:rPr>
              <a:t>机器学习基本流程</a:t>
            </a:r>
            <a:endParaRPr lang="en-US" altLang="zh-CN" b="1" dirty="0">
              <a:solidFill>
                <a:schemeClr val="bg1">
                  <a:lumMod val="50000"/>
                </a:schemeClr>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43</a:t>
            </a:fld>
            <a:endParaRPr lang="en-US" altLang="zh-CN"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smtClean="0"/>
              <a:t>44</a:t>
            </a:fld>
            <a:endParaRPr lang="en-US" altLang="zh-CN"/>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7395"/>
            <a:ext cx="9144000" cy="4403210"/>
          </a:xfrm>
          <a:prstGeom prst="rect">
            <a:avLst/>
          </a:prstGeom>
        </p:spPr>
      </p:pic>
      <p:sp>
        <p:nvSpPr>
          <p:cNvPr id="9" name="标题 1"/>
          <p:cNvSpPr>
            <a:spLocks noGrp="1"/>
          </p:cNvSpPr>
          <p:nvPr>
            <p:ph type="title"/>
          </p:nvPr>
        </p:nvSpPr>
        <p:spPr>
          <a:xfrm>
            <a:off x="323528" y="0"/>
            <a:ext cx="8229600" cy="1143000"/>
          </a:xfrm>
        </p:spPr>
        <p:txBody>
          <a:bodyPr/>
          <a:lstStyle/>
          <a:p>
            <a:r>
              <a:rPr lang="zh-CN" altLang="en-US" b="1" dirty="0">
                <a:latin typeface="Times New Roman" panose="02020603050405020304" pitchFamily="18" charset="0"/>
                <a:cs typeface="Times New Roman" panose="02020603050405020304" pitchFamily="18" charset="0"/>
              </a:rPr>
              <a:t>什么是机器学习？</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0"/>
            <a:ext cx="8229600" cy="1143000"/>
          </a:xfrm>
        </p:spPr>
        <p:txBody>
          <a:bodyPr/>
          <a:lstStyle/>
          <a:p>
            <a:r>
              <a:rPr lang="zh-CN" altLang="en-US" b="1" dirty="0">
                <a:latin typeface="Times New Roman" panose="02020603050405020304" pitchFamily="18" charset="0"/>
                <a:cs typeface="Times New Roman" panose="02020603050405020304" pitchFamily="18" charset="0"/>
              </a:rPr>
              <a:t>什么是机器学习？</a:t>
            </a:r>
          </a:p>
        </p:txBody>
      </p:sp>
      <p:sp>
        <p:nvSpPr>
          <p:cNvPr id="3" name="内容占位符 2"/>
          <p:cNvSpPr>
            <a:spLocks noGrp="1"/>
          </p:cNvSpPr>
          <p:nvPr>
            <p:ph idx="1"/>
          </p:nvPr>
        </p:nvSpPr>
        <p:spPr>
          <a:xfrm>
            <a:off x="158460" y="1069918"/>
            <a:ext cx="8681272" cy="4525963"/>
          </a:xfrm>
        </p:spPr>
        <p:txBody>
          <a:bodyPr/>
          <a:lstStyle/>
          <a:p>
            <a:r>
              <a:rPr lang="zh-CN" altLang="en-US" sz="2800" b="1" dirty="0">
                <a:solidFill>
                  <a:srgbClr val="0432FF"/>
                </a:solidFill>
              </a:rPr>
              <a:t>对人类而言</a:t>
            </a:r>
            <a:r>
              <a:rPr lang="zh-CN" altLang="en-US" sz="2800" b="1" dirty="0"/>
              <a:t>：学习是通过</a:t>
            </a:r>
            <a:r>
              <a:rPr lang="zh-CN" altLang="en-US" sz="2800" b="1" dirty="0">
                <a:solidFill>
                  <a:srgbClr val="FF0000"/>
                </a:solidFill>
              </a:rPr>
              <a:t>教授或体验</a:t>
            </a:r>
            <a:r>
              <a:rPr lang="zh-CN" altLang="en-US" sz="2800" b="1" dirty="0"/>
              <a:t>而获得知识、技术、态度或价值的过程，从而导致</a:t>
            </a:r>
            <a:r>
              <a:rPr lang="zh-CN" altLang="en-US" sz="2800" b="1" dirty="0">
                <a:solidFill>
                  <a:srgbClr val="FF0000"/>
                </a:solidFill>
              </a:rPr>
              <a:t>可量度</a:t>
            </a:r>
            <a:r>
              <a:rPr lang="zh-CN" altLang="en-US" sz="2800" b="1" dirty="0"/>
              <a:t>的</a:t>
            </a:r>
            <a:r>
              <a:rPr lang="zh-CN" altLang="en-US" sz="2800" b="1" dirty="0">
                <a:solidFill>
                  <a:srgbClr val="FF0000"/>
                </a:solidFill>
              </a:rPr>
              <a:t>稳定</a:t>
            </a:r>
            <a:r>
              <a:rPr lang="zh-CN" altLang="en-US" sz="2800" b="1" dirty="0"/>
              <a:t>的行为变化。</a:t>
            </a:r>
            <a:endParaRPr lang="en-US" altLang="zh-CN" sz="2800" b="1" dirty="0"/>
          </a:p>
          <a:p>
            <a:r>
              <a:rPr lang="zh-CN" altLang="en-US" sz="2800" b="1" dirty="0">
                <a:solidFill>
                  <a:srgbClr val="0432FF"/>
                </a:solidFill>
              </a:rPr>
              <a:t>对计算机系统而言</a:t>
            </a:r>
            <a:r>
              <a:rPr lang="zh-CN" altLang="en-US" sz="2800" b="1" dirty="0"/>
              <a:t>，以</a:t>
            </a:r>
            <a:r>
              <a:rPr lang="zh-CN" altLang="en-US" sz="2800" b="1" i="1" dirty="0">
                <a:solidFill>
                  <a:srgbClr val="FF0000"/>
                </a:solidFill>
              </a:rPr>
              <a:t>性能度</a:t>
            </a:r>
            <a:r>
              <a:rPr lang="zh-CN" altLang="en-US" sz="2800" b="1" i="1" dirty="0">
                <a:solidFill>
                  <a:srgbClr val="FF0000"/>
                </a:solidFill>
                <a:sym typeface="+mn-ea"/>
              </a:rPr>
              <a:t>量</a:t>
            </a:r>
            <a:r>
              <a:rPr lang="en-US" altLang="zh-CN" sz="2800" b="1" i="1" dirty="0">
                <a:solidFill>
                  <a:srgbClr val="FF0000"/>
                </a:solidFill>
              </a:rPr>
              <a:t>P</a:t>
            </a:r>
            <a:r>
              <a:rPr lang="zh-CN" altLang="en-US" sz="2800" b="1" dirty="0"/>
              <a:t>进行</a:t>
            </a:r>
            <a:r>
              <a:rPr lang="zh-CN" altLang="en-US" sz="2800" b="1" dirty="0">
                <a:solidFill>
                  <a:srgbClr val="0432FF"/>
                </a:solidFill>
              </a:rPr>
              <a:t>衡量</a:t>
            </a:r>
            <a:r>
              <a:rPr lang="zh-CN" altLang="en-US" sz="2800" b="1" i="1" dirty="0"/>
              <a:t>，</a:t>
            </a:r>
            <a:r>
              <a:rPr lang="zh-CN" altLang="en-US" sz="2800" b="1" dirty="0"/>
              <a:t>如果一个计算机程序在</a:t>
            </a:r>
            <a:r>
              <a:rPr lang="zh-CN" altLang="en-US" sz="2800" b="1" i="1" dirty="0">
                <a:solidFill>
                  <a:srgbClr val="FF0000"/>
                </a:solidFill>
              </a:rPr>
              <a:t>某类任务</a:t>
            </a:r>
            <a:r>
              <a:rPr lang="en-US" altLang="zh-CN" sz="2800" b="1" i="1" dirty="0">
                <a:solidFill>
                  <a:srgbClr val="FF0000"/>
                </a:solidFill>
              </a:rPr>
              <a:t>T </a:t>
            </a:r>
            <a:r>
              <a:rPr lang="zh-CN" altLang="en-US" sz="2800" b="1" i="1" dirty="0"/>
              <a:t>上的</a:t>
            </a:r>
            <a:r>
              <a:rPr lang="zh-CN" altLang="en-US" sz="2800" b="1" i="1" dirty="0">
                <a:solidFill>
                  <a:srgbClr val="0432FF"/>
                </a:solidFill>
              </a:rPr>
              <a:t>性能</a:t>
            </a:r>
            <a:r>
              <a:rPr lang="zh-CN" altLang="en-US" sz="2800" b="1" i="1" dirty="0"/>
              <a:t>，随着</a:t>
            </a:r>
            <a:r>
              <a:rPr lang="zh-CN" altLang="en-US" sz="2800" b="1" i="1" dirty="0">
                <a:solidFill>
                  <a:srgbClr val="FF0000"/>
                </a:solidFill>
              </a:rPr>
              <a:t>经验</a:t>
            </a:r>
            <a:r>
              <a:rPr lang="en-US" altLang="zh-CN" sz="2800" b="1" i="1" dirty="0">
                <a:solidFill>
                  <a:srgbClr val="FF0000"/>
                </a:solidFill>
              </a:rPr>
              <a:t>E</a:t>
            </a:r>
            <a:r>
              <a:rPr lang="en-US" altLang="zh-CN" sz="2800" b="1" i="1" dirty="0"/>
              <a:t> </a:t>
            </a:r>
            <a:r>
              <a:rPr lang="zh-CN" altLang="en-US" sz="2800" b="1" i="1" dirty="0"/>
              <a:t>而</a:t>
            </a:r>
            <a:r>
              <a:rPr lang="zh-CN" altLang="en-US" sz="2800" b="1" i="1" dirty="0">
                <a:solidFill>
                  <a:srgbClr val="0432FF"/>
                </a:solidFill>
              </a:rPr>
              <a:t>提升</a:t>
            </a:r>
            <a:r>
              <a:rPr lang="zh-CN" altLang="en-US" sz="2800" b="1" i="1" dirty="0"/>
              <a:t>，</a:t>
            </a:r>
            <a:r>
              <a:rPr lang="zh-CN" altLang="en-US" sz="2800" b="1" dirty="0"/>
              <a:t>那么我们称这个计算机程序</a:t>
            </a:r>
            <a:r>
              <a:rPr lang="zh-CN" altLang="en-US" sz="2800" b="1" dirty="0">
                <a:solidFill>
                  <a:srgbClr val="0432FF"/>
                </a:solidFill>
              </a:rPr>
              <a:t>从经验</a:t>
            </a:r>
            <a:r>
              <a:rPr lang="en-US" altLang="zh-CN" sz="2800" b="1" i="1" dirty="0">
                <a:solidFill>
                  <a:srgbClr val="0432FF"/>
                </a:solidFill>
              </a:rPr>
              <a:t>E </a:t>
            </a:r>
            <a:r>
              <a:rPr lang="zh-CN" altLang="en-US" sz="2800" b="1" i="1" dirty="0">
                <a:solidFill>
                  <a:srgbClr val="0432FF"/>
                </a:solidFill>
              </a:rPr>
              <a:t>中学习</a:t>
            </a:r>
            <a:r>
              <a:rPr lang="zh-CN" altLang="en-US" sz="2800" b="1" i="1" dirty="0"/>
              <a:t>。</a:t>
            </a:r>
            <a:endParaRPr lang="en-US" altLang="zh-CN" sz="2800" b="1" i="1" dirty="0"/>
          </a:p>
        </p:txBody>
      </p:sp>
      <p:sp>
        <p:nvSpPr>
          <p:cNvPr id="5" name="灯片编号占位符 4"/>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45</a:t>
            </a:fld>
            <a:endParaRPr lang="en-US" altLang="zh-CN" strike="noStrike" noProof="1">
              <a:latin typeface="Garamond" panose="02020404030301010803" pitchFamily="18" charset="0"/>
            </a:endParaRPr>
          </a:p>
        </p:txBody>
      </p:sp>
      <p:sp>
        <p:nvSpPr>
          <p:cNvPr id="6" name="Content Placeholder 2"/>
          <p:cNvSpPr txBox="1"/>
          <p:nvPr/>
        </p:nvSpPr>
        <p:spPr>
          <a:xfrm>
            <a:off x="262703" y="4023081"/>
            <a:ext cx="6843898" cy="49908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Tom Mitchell (1998):</a:t>
            </a:r>
          </a:p>
          <a:p>
            <a:pPr marL="0" indent="0">
              <a:buNone/>
            </a:pPr>
            <a:endParaRPr lang="en-US" b="1" dirty="0"/>
          </a:p>
        </p:txBody>
      </p:sp>
      <p:pic>
        <p:nvPicPr>
          <p:cNvPr id="7" name="Picture 2"/>
          <p:cNvPicPr>
            <a:picLocks noChangeAspect="1" noChangeArrowheads="1"/>
          </p:cNvPicPr>
          <p:nvPr/>
        </p:nvPicPr>
        <p:blipFill>
          <a:blip r:embed="rId2" cstate="print"/>
          <a:srcRect/>
          <a:stretch>
            <a:fillRect/>
          </a:stretch>
        </p:blipFill>
        <p:spPr bwMode="auto">
          <a:xfrm>
            <a:off x="120256" y="4398206"/>
            <a:ext cx="7128792" cy="2205245"/>
          </a:xfrm>
          <a:prstGeom prst="rect">
            <a:avLst/>
          </a:prstGeom>
          <a:noFill/>
          <a:ln w="9525">
            <a:noFill/>
            <a:miter lim="800000"/>
            <a:headEnd/>
            <a:tailEnd/>
          </a:ln>
        </p:spPr>
      </p:pic>
      <p:pic>
        <p:nvPicPr>
          <p:cNvPr id="8" name="Content Placeholder 3"/>
          <p:cNvPicPr>
            <a:picLocks noChangeAspect="1"/>
          </p:cNvPicPr>
          <p:nvPr/>
        </p:nvPicPr>
        <p:blipFill rotWithShape="1">
          <a:blip r:embed="rId3"/>
          <a:srcRect l="13273" t="18592" b="25731"/>
          <a:stretch>
            <a:fillRect/>
          </a:stretch>
        </p:blipFill>
        <p:spPr bwMode="auto">
          <a:xfrm>
            <a:off x="7106601" y="4842274"/>
            <a:ext cx="2030681" cy="122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250" y="233681"/>
            <a:ext cx="8900238" cy="1143000"/>
          </a:xfrm>
        </p:spPr>
        <p:txBody>
          <a:bodyPr>
            <a:normAutofit/>
          </a:bodyPr>
          <a:lstStyle/>
          <a:p>
            <a:r>
              <a:rPr lang="zh-CN" altLang="en-US" b="1" dirty="0">
                <a:latin typeface="+mj-lt"/>
                <a:ea typeface="+mj-ea"/>
              </a:rPr>
              <a:t>举例：图像识别</a:t>
            </a:r>
            <a:endParaRPr lang="zh-TW" altLang="en-US" b="1" dirty="0">
              <a:latin typeface="+mj-lt"/>
              <a:ea typeface="+mj-ea"/>
            </a:endParaRPr>
          </a:p>
        </p:txBody>
      </p:sp>
      <p:sp>
        <p:nvSpPr>
          <p:cNvPr id="4" name="矩形 3"/>
          <p:cNvSpPr/>
          <p:nvPr/>
        </p:nvSpPr>
        <p:spPr>
          <a:xfrm>
            <a:off x="2115045" y="2353827"/>
            <a:ext cx="1979738"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b="1" dirty="0"/>
              <a:t>分类器</a:t>
            </a:r>
            <a:endParaRPr lang="zh-TW" altLang="en-US" sz="2800" b="1" dirty="0"/>
          </a:p>
        </p:txBody>
      </p:sp>
      <p:sp>
        <p:nvSpPr>
          <p:cNvPr id="5" name="向右箭號 4"/>
          <p:cNvSpPr/>
          <p:nvPr/>
        </p:nvSpPr>
        <p:spPr>
          <a:xfrm>
            <a:off x="3921407" y="2695307"/>
            <a:ext cx="487079"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b="1"/>
          </a:p>
        </p:txBody>
      </p:sp>
      <p:pic>
        <p:nvPicPr>
          <p:cNvPr id="6" name="圖片 5"/>
          <p:cNvPicPr>
            <a:picLocks noChangeAspect="1"/>
          </p:cNvPicPr>
          <p:nvPr/>
        </p:nvPicPr>
        <p:blipFill>
          <a:blip r:embed="rId2"/>
          <a:stretch>
            <a:fillRect/>
          </a:stretch>
        </p:blipFill>
        <p:spPr>
          <a:xfrm>
            <a:off x="1283414" y="2228505"/>
            <a:ext cx="315800" cy="1494693"/>
          </a:xfrm>
          <a:prstGeom prst="rect">
            <a:avLst/>
          </a:prstGeom>
        </p:spPr>
      </p:pic>
      <p:sp>
        <p:nvSpPr>
          <p:cNvPr id="7" name="向右箭號 6"/>
          <p:cNvSpPr/>
          <p:nvPr/>
        </p:nvSpPr>
        <p:spPr>
          <a:xfrm>
            <a:off x="1615728" y="2695308"/>
            <a:ext cx="487079"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b="1"/>
          </a:p>
        </p:txBody>
      </p:sp>
      <p:pic>
        <p:nvPicPr>
          <p:cNvPr id="8" name="圖片 7"/>
          <p:cNvPicPr>
            <a:picLocks noChangeAspect="1"/>
          </p:cNvPicPr>
          <p:nvPr/>
        </p:nvPicPr>
        <p:blipFill>
          <a:blip r:embed="rId3"/>
          <a:stretch>
            <a:fillRect/>
          </a:stretch>
        </p:blipFill>
        <p:spPr>
          <a:xfrm>
            <a:off x="4382919" y="2266308"/>
            <a:ext cx="336469" cy="1510931"/>
          </a:xfrm>
          <a:prstGeom prst="rect">
            <a:avLst/>
          </a:prstGeom>
        </p:spPr>
      </p:pic>
      <p:sp>
        <p:nvSpPr>
          <p:cNvPr id="9" name="矩形 8"/>
          <p:cNvSpPr/>
          <p:nvPr/>
        </p:nvSpPr>
        <p:spPr>
          <a:xfrm>
            <a:off x="7450806" y="1547170"/>
            <a:ext cx="1693194" cy="461665"/>
          </a:xfrm>
          <a:prstGeom prst="rect">
            <a:avLst/>
          </a:prstGeom>
        </p:spPr>
        <p:txBody>
          <a:bodyPr wrap="square">
            <a:spAutoFit/>
          </a:bodyPr>
          <a:lstStyle/>
          <a:p>
            <a:pPr algn="ctr"/>
            <a:r>
              <a:rPr lang="en-US" altLang="zh-TW" sz="2400" b="1" dirty="0">
                <a:solidFill>
                  <a:srgbClr val="222222"/>
                </a:solidFill>
                <a:latin typeface="Arial" panose="020B0604020202020204" pitchFamily="34" charset="0"/>
              </a:rPr>
              <a:t>“</a:t>
            </a:r>
            <a:r>
              <a:rPr lang="en-US" altLang="zh-TW" sz="2400" b="1" dirty="0"/>
              <a:t>monkey</a:t>
            </a:r>
            <a:r>
              <a:rPr lang="en-US" altLang="zh-TW" sz="2400" b="1" dirty="0">
                <a:solidFill>
                  <a:srgbClr val="222222"/>
                </a:solidFill>
                <a:latin typeface="Arial" panose="020B0604020202020204" pitchFamily="34" charset="0"/>
              </a:rPr>
              <a:t>”</a:t>
            </a:r>
            <a:endParaRPr lang="zh-TW" altLang="en-US" sz="2400" b="1" dirty="0"/>
          </a:p>
        </p:txBody>
      </p:sp>
      <p:pic>
        <p:nvPicPr>
          <p:cNvPr id="10" name="圖片 9"/>
          <p:cNvPicPr>
            <a:picLocks noChangeAspect="1"/>
          </p:cNvPicPr>
          <p:nvPr/>
        </p:nvPicPr>
        <p:blipFill>
          <a:blip r:embed="rId4"/>
          <a:stretch>
            <a:fillRect/>
          </a:stretch>
        </p:blipFill>
        <p:spPr>
          <a:xfrm>
            <a:off x="6549549" y="1293712"/>
            <a:ext cx="1072151" cy="1051432"/>
          </a:xfrm>
          <a:prstGeom prst="rect">
            <a:avLst/>
          </a:prstGeom>
        </p:spPr>
      </p:pic>
      <p:pic>
        <p:nvPicPr>
          <p:cNvPr id="11" name="圖片 10"/>
          <p:cNvPicPr>
            <a:picLocks noChangeAspect="1"/>
          </p:cNvPicPr>
          <p:nvPr/>
        </p:nvPicPr>
        <p:blipFill>
          <a:blip r:embed="rId5"/>
          <a:stretch>
            <a:fillRect/>
          </a:stretch>
        </p:blipFill>
        <p:spPr>
          <a:xfrm>
            <a:off x="6549550" y="2550487"/>
            <a:ext cx="1036114" cy="1075096"/>
          </a:xfrm>
          <a:prstGeom prst="rect">
            <a:avLst/>
          </a:prstGeom>
        </p:spPr>
      </p:pic>
      <p:sp>
        <p:nvSpPr>
          <p:cNvPr id="13" name="文字方塊 12"/>
          <p:cNvSpPr txBox="1"/>
          <p:nvPr/>
        </p:nvSpPr>
        <p:spPr>
          <a:xfrm>
            <a:off x="7468743" y="2895759"/>
            <a:ext cx="918735" cy="461665"/>
          </a:xfrm>
          <a:prstGeom prst="rect">
            <a:avLst/>
          </a:prstGeom>
          <a:noFill/>
        </p:spPr>
        <p:txBody>
          <a:bodyPr wrap="square" rtlCol="0">
            <a:spAutoFit/>
          </a:bodyPr>
          <a:lstStyle/>
          <a:p>
            <a:pPr algn="ctr"/>
            <a:r>
              <a:rPr lang="en-US" altLang="zh-TW" sz="2400" b="1" dirty="0"/>
              <a:t>“cat”</a:t>
            </a:r>
            <a:endParaRPr lang="zh-TW" altLang="en-US" sz="2400" b="1" dirty="0"/>
          </a:p>
        </p:txBody>
      </p:sp>
      <p:sp>
        <p:nvSpPr>
          <p:cNvPr id="14" name="文字方塊 13"/>
          <p:cNvSpPr txBox="1"/>
          <p:nvPr/>
        </p:nvSpPr>
        <p:spPr>
          <a:xfrm>
            <a:off x="7480829" y="4191034"/>
            <a:ext cx="1191007" cy="461665"/>
          </a:xfrm>
          <a:prstGeom prst="rect">
            <a:avLst/>
          </a:prstGeom>
          <a:noFill/>
        </p:spPr>
        <p:txBody>
          <a:bodyPr wrap="square" rtlCol="0">
            <a:spAutoFit/>
          </a:bodyPr>
          <a:lstStyle/>
          <a:p>
            <a:pPr algn="ctr"/>
            <a:r>
              <a:rPr lang="en-US" altLang="zh-TW" sz="2400" b="1" dirty="0"/>
              <a:t>“dog”</a:t>
            </a:r>
            <a:endParaRPr lang="zh-TW" altLang="en-US" sz="2400" b="1" dirty="0"/>
          </a:p>
        </p:txBody>
      </p:sp>
      <p:pic>
        <p:nvPicPr>
          <p:cNvPr id="15"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14" y="4204996"/>
            <a:ext cx="1555574"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7"/>
          <a:stretch>
            <a:fillRect/>
          </a:stretch>
        </p:blipFill>
        <p:spPr>
          <a:xfrm>
            <a:off x="6553051" y="3830926"/>
            <a:ext cx="1054206" cy="1181883"/>
          </a:xfrm>
          <a:prstGeom prst="rect">
            <a:avLst/>
          </a:prstGeom>
        </p:spPr>
      </p:pic>
      <p:sp>
        <p:nvSpPr>
          <p:cNvPr id="17" name="弧形向右箭號 16"/>
          <p:cNvSpPr/>
          <p:nvPr/>
        </p:nvSpPr>
        <p:spPr>
          <a:xfrm flipV="1">
            <a:off x="628649" y="2870060"/>
            <a:ext cx="725313"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solidFill>
                <a:schemeClr val="tx1"/>
              </a:solidFill>
            </a:endParaRPr>
          </a:p>
        </p:txBody>
      </p:sp>
      <p:sp>
        <p:nvSpPr>
          <p:cNvPr id="18" name="文字方塊 17"/>
          <p:cNvSpPr txBox="1"/>
          <p:nvPr/>
        </p:nvSpPr>
        <p:spPr>
          <a:xfrm>
            <a:off x="4795571" y="1556792"/>
            <a:ext cx="1608318" cy="461665"/>
          </a:xfrm>
          <a:prstGeom prst="rect">
            <a:avLst/>
          </a:prstGeom>
          <a:noFill/>
        </p:spPr>
        <p:txBody>
          <a:bodyPr wrap="square" rtlCol="0">
            <a:spAutoFit/>
          </a:bodyPr>
          <a:lstStyle/>
          <a:p>
            <a:r>
              <a:rPr lang="en-US" altLang="zh-TW" sz="2400" b="1" dirty="0"/>
              <a:t>“monkey”</a:t>
            </a:r>
            <a:endParaRPr lang="zh-TW" altLang="en-US" sz="2400" b="1" dirty="0"/>
          </a:p>
        </p:txBody>
      </p:sp>
      <p:sp>
        <p:nvSpPr>
          <p:cNvPr id="19" name="文字方塊 18"/>
          <p:cNvSpPr txBox="1"/>
          <p:nvPr/>
        </p:nvSpPr>
        <p:spPr>
          <a:xfrm>
            <a:off x="5223436" y="2379635"/>
            <a:ext cx="1608318" cy="461665"/>
          </a:xfrm>
          <a:prstGeom prst="rect">
            <a:avLst/>
          </a:prstGeom>
          <a:noFill/>
        </p:spPr>
        <p:txBody>
          <a:bodyPr wrap="square" rtlCol="0">
            <a:spAutoFit/>
          </a:bodyPr>
          <a:lstStyle/>
          <a:p>
            <a:r>
              <a:rPr lang="en-US" altLang="zh-TW" sz="2400" b="1" dirty="0"/>
              <a:t>“cat”</a:t>
            </a:r>
            <a:endParaRPr lang="zh-TW" altLang="en-US" sz="2400" b="1" dirty="0"/>
          </a:p>
        </p:txBody>
      </p:sp>
      <p:sp>
        <p:nvSpPr>
          <p:cNvPr id="20" name="文字方塊 19"/>
          <p:cNvSpPr txBox="1"/>
          <p:nvPr/>
        </p:nvSpPr>
        <p:spPr>
          <a:xfrm>
            <a:off x="5073802" y="3730927"/>
            <a:ext cx="1406182" cy="461665"/>
          </a:xfrm>
          <a:prstGeom prst="rect">
            <a:avLst/>
          </a:prstGeom>
          <a:noFill/>
        </p:spPr>
        <p:txBody>
          <a:bodyPr wrap="square" rtlCol="0">
            <a:spAutoFit/>
          </a:bodyPr>
          <a:lstStyle/>
          <a:p>
            <a:r>
              <a:rPr lang="en-US" altLang="zh-TW" sz="2400" b="1" dirty="0"/>
              <a:t>“dog”</a:t>
            </a:r>
            <a:endParaRPr lang="zh-TW" altLang="en-US" sz="2400" b="1" dirty="0"/>
          </a:p>
        </p:txBody>
      </p:sp>
      <p:cxnSp>
        <p:nvCxnSpPr>
          <p:cNvPr id="22" name="直線單箭頭接點 21"/>
          <p:cNvCxnSpPr/>
          <p:nvPr/>
        </p:nvCxnSpPr>
        <p:spPr>
          <a:xfrm flipV="1">
            <a:off x="4552300" y="2018458"/>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9" idx="1"/>
          </p:cNvCxnSpPr>
          <p:nvPr/>
        </p:nvCxnSpPr>
        <p:spPr>
          <a:xfrm flipV="1">
            <a:off x="4539268" y="2610468"/>
            <a:ext cx="684168" cy="21578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552300" y="3597939"/>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46117" y="5837848"/>
            <a:ext cx="5483057" cy="523220"/>
          </a:xfrm>
          <a:prstGeom prst="rect">
            <a:avLst/>
          </a:prstGeom>
          <a:noFill/>
        </p:spPr>
        <p:txBody>
          <a:bodyPr wrap="square" rtlCol="0">
            <a:spAutoFit/>
          </a:bodyPr>
          <a:lstStyle/>
          <a:p>
            <a:r>
              <a:rPr lang="en-US" altLang="zh-CN" b="1" dirty="0">
                <a:solidFill>
                  <a:srgbClr val="0033CC"/>
                </a:solidFill>
              </a:rPr>
              <a:t>T</a:t>
            </a:r>
            <a:r>
              <a:rPr lang="zh-CN" altLang="en-US" b="1" dirty="0">
                <a:solidFill>
                  <a:srgbClr val="0033CC"/>
                </a:solidFill>
              </a:rPr>
              <a:t>？ </a:t>
            </a:r>
            <a:r>
              <a:rPr lang="en-US" altLang="zh-CN" b="1" dirty="0">
                <a:solidFill>
                  <a:srgbClr val="0033CC"/>
                </a:solidFill>
              </a:rPr>
              <a:t>E</a:t>
            </a:r>
            <a:r>
              <a:rPr lang="zh-CN" altLang="en-US" b="1" dirty="0">
                <a:solidFill>
                  <a:srgbClr val="0033CC"/>
                </a:solidFill>
              </a:rPr>
              <a:t>？ </a:t>
            </a:r>
            <a:r>
              <a:rPr lang="en-US" altLang="zh-CN" b="1" dirty="0">
                <a:solidFill>
                  <a:srgbClr val="0033CC"/>
                </a:solidFill>
              </a:rPr>
              <a:t>P</a:t>
            </a:r>
            <a:r>
              <a:rPr lang="zh-CN" altLang="en-US" b="1" dirty="0">
                <a:solidFill>
                  <a:srgbClr val="0033CC"/>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animBg="1"/>
      <p:bldP spid="18" grpId="0"/>
      <p:bldP spid="19" grpId="0"/>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CN" altLang="en-US" b="1" dirty="0">
                <a:latin typeface="+mj-lt"/>
                <a:ea typeface="+mj-ea"/>
              </a:rPr>
              <a:t>举例：文档分类</a:t>
            </a:r>
            <a:endParaRPr lang="zh-TW" altLang="en-US" b="1" dirty="0">
              <a:latin typeface="+mj-lt"/>
              <a:ea typeface="+mj-ea"/>
            </a:endParaRPr>
          </a:p>
        </p:txBody>
      </p:sp>
      <p:grpSp>
        <p:nvGrpSpPr>
          <p:cNvPr id="11" name="组合 10"/>
          <p:cNvGrpSpPr/>
          <p:nvPr/>
        </p:nvGrpSpPr>
        <p:grpSpPr>
          <a:xfrm>
            <a:off x="771539" y="1450528"/>
            <a:ext cx="7544877" cy="4208153"/>
            <a:chOff x="483507" y="1450528"/>
            <a:chExt cx="8797572" cy="4953168"/>
          </a:xfrm>
        </p:grpSpPr>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728190" y="2105191"/>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b="1" dirty="0"/>
                <a:t>分类器</a:t>
              </a:r>
              <a:endParaRPr lang="zh-TW" altLang="en-US" sz="2800" b="1" dirty="0"/>
            </a:p>
          </p:txBody>
        </p:sp>
        <p:sp>
          <p:nvSpPr>
            <p:cNvPr id="7" name="向右箭號 6"/>
            <p:cNvSpPr/>
            <p:nvPr/>
          </p:nvSpPr>
          <p:spPr>
            <a:xfrm>
              <a:off x="6534552" y="244667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b="1"/>
            </a:p>
          </p:txBody>
        </p:sp>
        <p:pic>
          <p:nvPicPr>
            <p:cNvPr id="8" name="圖片 7"/>
            <p:cNvPicPr>
              <a:picLocks noChangeAspect="1"/>
            </p:cNvPicPr>
            <p:nvPr/>
          </p:nvPicPr>
          <p:blipFill>
            <a:blip r:embed="rId3"/>
            <a:stretch>
              <a:fillRect/>
            </a:stretch>
          </p:blipFill>
          <p:spPr>
            <a:xfrm>
              <a:off x="3896559" y="1979869"/>
              <a:ext cx="274307" cy="1494693"/>
            </a:xfrm>
            <a:prstGeom prst="rect">
              <a:avLst/>
            </a:prstGeom>
          </p:spPr>
        </p:pic>
        <p:sp>
          <p:nvSpPr>
            <p:cNvPr id="9" name="向右箭號 8"/>
            <p:cNvSpPr/>
            <p:nvPr/>
          </p:nvSpPr>
          <p:spPr>
            <a:xfrm>
              <a:off x="4228873" y="2446672"/>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b="1"/>
            </a:p>
          </p:txBody>
        </p:sp>
        <p:pic>
          <p:nvPicPr>
            <p:cNvPr id="10" name="圖片 9"/>
            <p:cNvPicPr>
              <a:picLocks noChangeAspect="1"/>
            </p:cNvPicPr>
            <p:nvPr/>
          </p:nvPicPr>
          <p:blipFill>
            <a:blip r:embed="rId4"/>
            <a:stretch>
              <a:fillRect/>
            </a:stretch>
          </p:blipFill>
          <p:spPr>
            <a:xfrm>
              <a:off x="6996065" y="2017672"/>
              <a:ext cx="292260" cy="1510931"/>
            </a:xfrm>
            <a:prstGeom prst="rect">
              <a:avLst/>
            </a:prstGeom>
          </p:spPr>
        </p:pic>
        <p:sp>
          <p:nvSpPr>
            <p:cNvPr id="13" name="文字方塊 12"/>
            <p:cNvSpPr txBox="1"/>
            <p:nvPr/>
          </p:nvSpPr>
          <p:spPr>
            <a:xfrm>
              <a:off x="7686947" y="1450528"/>
              <a:ext cx="1397000" cy="543399"/>
            </a:xfrm>
            <a:prstGeom prst="rect">
              <a:avLst/>
            </a:prstGeom>
            <a:noFill/>
          </p:spPr>
          <p:txBody>
            <a:bodyPr wrap="square" rtlCol="0">
              <a:spAutoFit/>
            </a:bodyPr>
            <a:lstStyle/>
            <a:p>
              <a:r>
                <a:rPr lang="zh-TW" altLang="en-US" sz="2400" b="1" dirty="0"/>
                <a:t>政治</a:t>
              </a:r>
            </a:p>
          </p:txBody>
        </p:sp>
        <p:sp>
          <p:nvSpPr>
            <p:cNvPr id="14" name="文字方塊 13"/>
            <p:cNvSpPr txBox="1"/>
            <p:nvPr/>
          </p:nvSpPr>
          <p:spPr>
            <a:xfrm>
              <a:off x="7686947" y="3482292"/>
              <a:ext cx="1221423" cy="543399"/>
            </a:xfrm>
            <a:prstGeom prst="rect">
              <a:avLst/>
            </a:prstGeom>
            <a:noFill/>
          </p:spPr>
          <p:txBody>
            <a:bodyPr wrap="square" rtlCol="0">
              <a:spAutoFit/>
            </a:bodyPr>
            <a:lstStyle/>
            <a:p>
              <a:r>
                <a:rPr lang="zh-CN" altLang="en-US" sz="2400" b="1" dirty="0"/>
                <a:t>体育</a:t>
              </a:r>
              <a:endParaRPr lang="zh-TW" altLang="en-US" sz="2400" b="1" dirty="0"/>
            </a:p>
          </p:txBody>
        </p:sp>
        <p:cxnSp>
          <p:nvCxnSpPr>
            <p:cNvPr id="15" name="直線單箭頭接點 14"/>
            <p:cNvCxnSpPr/>
            <p:nvPr/>
          </p:nvCxnSpPr>
          <p:spPr>
            <a:xfrm flipV="1">
              <a:off x="7165445" y="1769821"/>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52413" y="2361832"/>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65445" y="3349303"/>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84079" y="2105191"/>
              <a:ext cx="1397000" cy="543399"/>
            </a:xfrm>
            <a:prstGeom prst="rect">
              <a:avLst/>
            </a:prstGeom>
            <a:noFill/>
          </p:spPr>
          <p:txBody>
            <a:bodyPr wrap="square" rtlCol="0">
              <a:spAutoFit/>
            </a:bodyPr>
            <a:lstStyle/>
            <a:p>
              <a:r>
                <a:rPr lang="zh-CN" altLang="en-US" sz="2400" b="1" dirty="0"/>
                <a:t>经济</a:t>
              </a:r>
              <a:endParaRPr lang="zh-TW" altLang="en-US" sz="2400" b="1" dirty="0"/>
            </a:p>
          </p:txBody>
        </p:sp>
        <p:sp>
          <p:nvSpPr>
            <p:cNvPr id="5" name="手繪多邊形 4"/>
            <p:cNvSpPr/>
            <p:nvPr/>
          </p:nvSpPr>
          <p:spPr>
            <a:xfrm>
              <a:off x="2831732" y="2468109"/>
              <a:ext cx="971011" cy="550862"/>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9" name="文字方塊 18"/>
            <p:cNvSpPr txBox="1"/>
            <p:nvPr/>
          </p:nvSpPr>
          <p:spPr>
            <a:xfrm>
              <a:off x="5486400" y="3799002"/>
              <a:ext cx="2336128" cy="978117"/>
            </a:xfrm>
            <a:prstGeom prst="rect">
              <a:avLst/>
            </a:prstGeom>
            <a:noFill/>
          </p:spPr>
          <p:txBody>
            <a:bodyPr wrap="square" rtlCol="0">
              <a:spAutoFit/>
            </a:bodyPr>
            <a:lstStyle/>
            <a:p>
              <a:pPr algn="ctr"/>
              <a:r>
                <a:rPr lang="en-US" altLang="zh-TW" sz="2400" b="1" dirty="0"/>
                <a:t>“president” in document</a:t>
              </a:r>
              <a:endParaRPr lang="zh-TW" altLang="en-US" sz="2400" b="1" dirty="0"/>
            </a:p>
          </p:txBody>
        </p:sp>
        <p:sp>
          <p:nvSpPr>
            <p:cNvPr id="20" name="文字方塊 19"/>
            <p:cNvSpPr txBox="1"/>
            <p:nvPr/>
          </p:nvSpPr>
          <p:spPr>
            <a:xfrm>
              <a:off x="722471" y="1619658"/>
              <a:ext cx="3046045" cy="978117"/>
            </a:xfrm>
            <a:prstGeom prst="rect">
              <a:avLst/>
            </a:prstGeom>
            <a:noFill/>
          </p:spPr>
          <p:txBody>
            <a:bodyPr wrap="square" rtlCol="0">
              <a:spAutoFit/>
            </a:bodyPr>
            <a:lstStyle/>
            <a:p>
              <a:pPr algn="ctr"/>
              <a:r>
                <a:rPr lang="en-US" altLang="zh-TW" sz="2400" b="1" dirty="0"/>
                <a:t>“stock” in document</a:t>
              </a:r>
              <a:endParaRPr lang="zh-TW" altLang="en-US" sz="2400" b="1" dirty="0"/>
            </a:p>
          </p:txBody>
        </p:sp>
        <p:cxnSp>
          <p:nvCxnSpPr>
            <p:cNvPr id="21" name="直線單箭頭接點 20"/>
            <p:cNvCxnSpPr/>
            <p:nvPr/>
          </p:nvCxnSpPr>
          <p:spPr>
            <a:xfrm flipH="1" flipV="1">
              <a:off x="3973357" y="3331948"/>
              <a:ext cx="1088158" cy="587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3640473" y="1893961"/>
              <a:ext cx="388325" cy="264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543399"/>
            </a:xfrm>
            <a:prstGeom prst="rect">
              <a:avLst/>
            </a:prstGeom>
            <a:noFill/>
          </p:spPr>
          <p:txBody>
            <a:bodyPr wrap="square" rtlCol="0">
              <a:spAutoFit/>
            </a:bodyPr>
            <a:lstStyle/>
            <a:p>
              <a:pPr algn="ctr"/>
              <a:r>
                <a:rPr lang="zh-CN" altLang="en-US" sz="2400" b="1" dirty="0"/>
                <a:t>体育</a:t>
              </a:r>
              <a:endParaRPr lang="zh-TW" altLang="en-US" sz="2400" b="1" dirty="0"/>
            </a:p>
          </p:txBody>
        </p:sp>
        <p:sp>
          <p:nvSpPr>
            <p:cNvPr id="27" name="文字方塊 26"/>
            <p:cNvSpPr txBox="1"/>
            <p:nvPr/>
          </p:nvSpPr>
          <p:spPr>
            <a:xfrm>
              <a:off x="6077672" y="5835110"/>
              <a:ext cx="1219200" cy="543399"/>
            </a:xfrm>
            <a:prstGeom prst="rect">
              <a:avLst/>
            </a:prstGeom>
            <a:noFill/>
          </p:spPr>
          <p:txBody>
            <a:bodyPr wrap="square" rtlCol="0">
              <a:spAutoFit/>
            </a:bodyPr>
            <a:lstStyle/>
            <a:p>
              <a:pPr algn="ctr"/>
              <a:r>
                <a:rPr lang="zh-TW" altLang="en-US" sz="2400" b="1" dirty="0"/>
                <a:t>政治</a:t>
              </a:r>
            </a:p>
          </p:txBody>
        </p:sp>
        <p:sp>
          <p:nvSpPr>
            <p:cNvPr id="28" name="文字方塊 27"/>
            <p:cNvSpPr txBox="1"/>
            <p:nvPr/>
          </p:nvSpPr>
          <p:spPr>
            <a:xfrm>
              <a:off x="7422214" y="5860297"/>
              <a:ext cx="1219200" cy="543399"/>
            </a:xfrm>
            <a:prstGeom prst="rect">
              <a:avLst/>
            </a:prstGeom>
            <a:noFill/>
          </p:spPr>
          <p:txBody>
            <a:bodyPr wrap="square" rtlCol="0">
              <a:spAutoFit/>
            </a:bodyPr>
            <a:lstStyle/>
            <a:p>
              <a:pPr algn="ctr"/>
              <a:r>
                <a:rPr lang="zh-CN" altLang="en-US" sz="2400" b="1" dirty="0"/>
                <a:t>财经</a:t>
              </a:r>
              <a:endParaRPr lang="zh-TW" altLang="en-US" sz="2400" b="1" dirty="0"/>
            </a:p>
          </p:txBody>
        </p:sp>
      </p:grpSp>
      <p:sp>
        <p:nvSpPr>
          <p:cNvPr id="29" name="文本框 28"/>
          <p:cNvSpPr txBox="1"/>
          <p:nvPr/>
        </p:nvSpPr>
        <p:spPr>
          <a:xfrm>
            <a:off x="1846118" y="5837848"/>
            <a:ext cx="4762634" cy="523220"/>
          </a:xfrm>
          <a:prstGeom prst="rect">
            <a:avLst/>
          </a:prstGeom>
          <a:noFill/>
        </p:spPr>
        <p:txBody>
          <a:bodyPr wrap="square" rtlCol="0">
            <a:spAutoFit/>
          </a:bodyPr>
          <a:lstStyle/>
          <a:p>
            <a:r>
              <a:rPr lang="en-US" altLang="zh-CN" b="1" dirty="0">
                <a:solidFill>
                  <a:srgbClr val="0033CC"/>
                </a:solidFill>
              </a:rPr>
              <a:t>T</a:t>
            </a:r>
            <a:r>
              <a:rPr lang="zh-CN" altLang="en-US" b="1" dirty="0">
                <a:solidFill>
                  <a:srgbClr val="0033CC"/>
                </a:solidFill>
              </a:rPr>
              <a:t>？ </a:t>
            </a:r>
            <a:r>
              <a:rPr lang="en-US" altLang="zh-CN" b="1" dirty="0">
                <a:solidFill>
                  <a:srgbClr val="0033CC"/>
                </a:solidFill>
              </a:rPr>
              <a:t>E</a:t>
            </a:r>
            <a:r>
              <a:rPr lang="zh-CN" altLang="en-US" b="1" dirty="0">
                <a:solidFill>
                  <a:srgbClr val="0033CC"/>
                </a:solidFill>
              </a:rPr>
              <a:t>？ </a:t>
            </a:r>
            <a:r>
              <a:rPr lang="en-US" altLang="zh-CN" b="1" dirty="0">
                <a:solidFill>
                  <a:srgbClr val="0033CC"/>
                </a:solidFill>
              </a:rPr>
              <a:t>P</a:t>
            </a:r>
            <a:r>
              <a:rPr lang="zh-CN" altLang="en-US" b="1" dirty="0">
                <a:solidFill>
                  <a:srgbClr val="0033CC"/>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noChangeArrowheads="1"/>
          </p:cNvSpPr>
          <p:nvPr>
            <p:ph type="title"/>
          </p:nvPr>
        </p:nvSpPr>
        <p:spPr>
          <a:xfrm>
            <a:off x="457200" y="193626"/>
            <a:ext cx="8229600" cy="1143000"/>
          </a:xfrm>
        </p:spPr>
        <p:txBody>
          <a:bodyPr/>
          <a:lstStyle/>
          <a:p>
            <a:r>
              <a:rPr lang="zh-CN" altLang="en-US" b="1" dirty="0"/>
              <a:t>举例</a:t>
            </a:r>
            <a:r>
              <a:rPr lang="en-US" altLang="zh-CN" b="1" dirty="0"/>
              <a:t>-</a:t>
            </a:r>
            <a:r>
              <a:rPr lang="zh-CN" altLang="en-US" b="1" dirty="0"/>
              <a:t>天气预报</a:t>
            </a:r>
          </a:p>
        </p:txBody>
      </p:sp>
      <p:sp>
        <p:nvSpPr>
          <p:cNvPr id="47107" name="灯片编号占位符 3"/>
          <p:cNvSpPr>
            <a:spLocks noGrp="1" noChangeArrowheads="1"/>
          </p:cNvSpPr>
          <p:nvPr>
            <p:ph type="sldNum" sz="quarter" idx="12"/>
          </p:nvPr>
        </p:nvSpPr>
        <p:spPr bwMode="auto">
          <a:noFill/>
          <a:ln>
            <a:miter lim="800000"/>
          </a:ln>
        </p:spPr>
        <p:txBody>
          <a:bodyPr/>
          <a:lstStyle/>
          <a:p>
            <a:fld id="{4E90EE75-1F2C-4938-97C6-01E0F76DB9DF}" type="slidenum">
              <a:rPr altLang="zh-CN" noProof="1" smtClean="0"/>
              <a:t>48</a:t>
            </a:fld>
            <a:endParaRPr lang="zh-CN" altLang="zh-CN" noProof="1"/>
          </a:p>
        </p:txBody>
      </p:sp>
      <p:pic>
        <p:nvPicPr>
          <p:cNvPr id="47108" name="Picture 2"/>
          <p:cNvPicPr>
            <a:picLocks noChangeAspect="1" noChangeArrowheads="1"/>
          </p:cNvPicPr>
          <p:nvPr/>
        </p:nvPicPr>
        <p:blipFill>
          <a:blip r:embed="rId2"/>
          <a:srcRect/>
          <a:stretch>
            <a:fillRect/>
          </a:stretch>
        </p:blipFill>
        <p:spPr bwMode="auto">
          <a:xfrm>
            <a:off x="827088" y="2133600"/>
            <a:ext cx="7405687" cy="2808288"/>
          </a:xfrm>
          <a:prstGeom prst="rect">
            <a:avLst/>
          </a:prstGeom>
          <a:noFill/>
          <a:ln w="9525">
            <a:noFill/>
            <a:miter lim="800000"/>
            <a:headEnd/>
            <a:tailEnd/>
          </a:ln>
        </p:spPr>
      </p:pic>
      <p:sp>
        <p:nvSpPr>
          <p:cNvPr id="5" name="文本框 4"/>
          <p:cNvSpPr txBox="1"/>
          <p:nvPr/>
        </p:nvSpPr>
        <p:spPr>
          <a:xfrm>
            <a:off x="1846118" y="5837848"/>
            <a:ext cx="4762634" cy="523220"/>
          </a:xfrm>
          <a:prstGeom prst="rect">
            <a:avLst/>
          </a:prstGeom>
          <a:noFill/>
        </p:spPr>
        <p:txBody>
          <a:bodyPr wrap="square" rtlCol="0">
            <a:spAutoFit/>
          </a:bodyPr>
          <a:lstStyle/>
          <a:p>
            <a:r>
              <a:rPr lang="en-US" altLang="zh-CN" b="1" dirty="0">
                <a:solidFill>
                  <a:srgbClr val="0033CC"/>
                </a:solidFill>
              </a:rPr>
              <a:t>T</a:t>
            </a:r>
            <a:r>
              <a:rPr lang="zh-CN" altLang="en-US" b="1" dirty="0">
                <a:solidFill>
                  <a:srgbClr val="0033CC"/>
                </a:solidFill>
              </a:rPr>
              <a:t>？ </a:t>
            </a:r>
            <a:r>
              <a:rPr lang="en-US" altLang="zh-CN" b="1" dirty="0">
                <a:solidFill>
                  <a:srgbClr val="0033CC"/>
                </a:solidFill>
              </a:rPr>
              <a:t>E</a:t>
            </a:r>
            <a:r>
              <a:rPr lang="zh-CN" altLang="en-US" b="1" dirty="0">
                <a:solidFill>
                  <a:srgbClr val="0033CC"/>
                </a:solidFill>
              </a:rPr>
              <a:t>？ </a:t>
            </a:r>
            <a:r>
              <a:rPr lang="en-US" altLang="zh-CN" b="1" dirty="0">
                <a:solidFill>
                  <a:srgbClr val="0033CC"/>
                </a:solidFill>
              </a:rPr>
              <a:t>P</a:t>
            </a:r>
            <a:r>
              <a:rPr lang="zh-CN" altLang="en-US" b="1" dirty="0">
                <a:solidFill>
                  <a:srgbClr val="0033CC"/>
                </a:solidFill>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49</a:t>
            </a:fld>
            <a:endParaRPr lang="en-US" altLang="zh-CN" strike="noStrike" noProof="1">
              <a:latin typeface="Garamond" panose="02020404030301010803" pitchFamily="18" charset="0"/>
            </a:endParaRPr>
          </a:p>
        </p:txBody>
      </p:sp>
      <p:pic>
        <p:nvPicPr>
          <p:cNvPr id="199682" name="Picture 2"/>
          <p:cNvPicPr>
            <a:picLocks noChangeAspect="1" noChangeArrowheads="1"/>
          </p:cNvPicPr>
          <p:nvPr/>
        </p:nvPicPr>
        <p:blipFill>
          <a:blip r:embed="rId2"/>
          <a:srcRect/>
          <a:stretch>
            <a:fillRect/>
          </a:stretch>
        </p:blipFill>
        <p:spPr bwMode="auto">
          <a:xfrm>
            <a:off x="0" y="252413"/>
            <a:ext cx="9144000" cy="5909930"/>
          </a:xfrm>
          <a:prstGeom prst="rect">
            <a:avLst/>
          </a:prstGeom>
          <a:noFill/>
          <a:ln w="9525">
            <a:noFill/>
            <a:miter lim="800000"/>
            <a:headEnd/>
            <a:tailEnd/>
          </a:ln>
          <a:effectLst/>
        </p:spPr>
      </p:pic>
      <p:sp>
        <p:nvSpPr>
          <p:cNvPr id="6" name="矩形 5"/>
          <p:cNvSpPr/>
          <p:nvPr/>
        </p:nvSpPr>
        <p:spPr>
          <a:xfrm>
            <a:off x="3000364" y="6325255"/>
            <a:ext cx="2709396" cy="523220"/>
          </a:xfrm>
          <a:prstGeom prst="rect">
            <a:avLst/>
          </a:prstGeom>
        </p:spPr>
        <p:txBody>
          <a:bodyPr wrap="none">
            <a:spAutoFit/>
          </a:bodyPr>
          <a:lstStyle/>
          <a:p>
            <a:r>
              <a:rPr lang="zh-CN" altLang="en-US" b="1" i="1" dirty="0">
                <a:solidFill>
                  <a:schemeClr val="tx1">
                    <a:lumMod val="50000"/>
                    <a:lumOff val="50000"/>
                  </a:schemeClr>
                </a:solidFill>
                <a:latin typeface="Times New Roman" panose="02020603050405020304" pitchFamily="18" charset="0"/>
                <a:cs typeface="Times New Roman" panose="02020603050405020304" pitchFamily="18" charset="0"/>
              </a:rPr>
              <a:t>图片来自邱锡鹏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p:txBody>
          <a:bodyPr/>
          <a:lstStyle/>
          <a:p>
            <a:r>
              <a:rPr lang="zh-CN" altLang="en-US" b="1"/>
              <a:t>先导课程</a:t>
            </a:r>
          </a:p>
        </p:txBody>
      </p:sp>
      <p:sp>
        <p:nvSpPr>
          <p:cNvPr id="17411" name="内容占位符 2"/>
          <p:cNvSpPr>
            <a:spLocks noGrp="1" noChangeArrowheads="1"/>
          </p:cNvSpPr>
          <p:nvPr>
            <p:ph idx="1"/>
          </p:nvPr>
        </p:nvSpPr>
        <p:spPr/>
        <p:txBody>
          <a:bodyPr/>
          <a:lstStyle/>
          <a:p>
            <a:r>
              <a:rPr lang="zh-CN" altLang="en-US" b="1" dirty="0"/>
              <a:t>线性代数：向量</a:t>
            </a:r>
            <a:r>
              <a:rPr lang="en-US" altLang="zh-CN" b="1" dirty="0"/>
              <a:t>/</a:t>
            </a:r>
            <a:r>
              <a:rPr lang="zh-CN" altLang="en-US" b="1" dirty="0"/>
              <a:t>矩阵 原理、性质</a:t>
            </a:r>
            <a:endParaRPr lang="en-US" altLang="zh-CN" b="1" dirty="0"/>
          </a:p>
          <a:p>
            <a:r>
              <a:rPr lang="zh-CN" altLang="en-US" b="1" dirty="0"/>
              <a:t>高数：偏微分</a:t>
            </a:r>
            <a:endParaRPr lang="en-US" altLang="zh-CN" b="1" dirty="0"/>
          </a:p>
          <a:p>
            <a:r>
              <a:rPr lang="zh-CN" altLang="en-US" b="1" dirty="0"/>
              <a:t>概率论：常用分布、</a:t>
            </a:r>
            <a:r>
              <a:rPr lang="en-US" altLang="zh-CN" b="1" dirty="0"/>
              <a:t>Bayes</a:t>
            </a:r>
            <a:r>
              <a:rPr lang="zh-CN" altLang="en-US" b="1" dirty="0"/>
              <a:t>规则</a:t>
            </a:r>
            <a:endParaRPr lang="en-US" altLang="zh-CN" b="1" dirty="0"/>
          </a:p>
          <a:p>
            <a:r>
              <a:rPr lang="zh-CN" altLang="en-US" b="1" dirty="0"/>
              <a:t>统计学：</a:t>
            </a:r>
            <a:r>
              <a:rPr lang="en-US" altLang="zh-CN" b="1" dirty="0"/>
              <a:t>mean/median/</a:t>
            </a:r>
            <a:r>
              <a:rPr lang="en-US" altLang="zh-CN" b="1" dirty="0" err="1"/>
              <a:t>std</a:t>
            </a:r>
            <a:r>
              <a:rPr lang="en-US" altLang="zh-CN" b="1" dirty="0"/>
              <a:t>, </a:t>
            </a:r>
            <a:r>
              <a:rPr lang="zh-CN" altLang="en-US" b="1" dirty="0"/>
              <a:t>极大似然</a:t>
            </a:r>
          </a:p>
        </p:txBody>
      </p:sp>
      <p:sp>
        <p:nvSpPr>
          <p:cNvPr id="6147"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BA7DF63D-EE52-472C-B275-4BEF9EEB7349}" type="slidenum">
              <a:rPr lang="en-US" altLang="zh-CN" sz="1200" b="1" dirty="0" smtClean="0">
                <a:solidFill>
                  <a:srgbClr val="898989"/>
                </a:solidFill>
              </a:rPr>
              <a:t>5</a:t>
            </a:fld>
            <a:endParaRPr lang="en-US" altLang="zh-CN" sz="1200" b="1">
              <a:solidFill>
                <a:srgbClr val="89898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title"/>
          </p:nvPr>
        </p:nvSpPr>
        <p:spPr>
          <a:xfrm>
            <a:off x="457200" y="0"/>
            <a:ext cx="8229600" cy="1143000"/>
          </a:xfrm>
        </p:spPr>
        <p:txBody>
          <a:bodyPr/>
          <a:lstStyle/>
          <a:p>
            <a:r>
              <a:rPr lang="zh-CN" altLang="en-US" sz="4000" b="1" dirty="0"/>
              <a:t>机器学习的迅速发展</a:t>
            </a:r>
          </a:p>
        </p:txBody>
      </p:sp>
      <p:sp>
        <p:nvSpPr>
          <p:cNvPr id="45059" name="内容占位符 2"/>
          <p:cNvSpPr>
            <a:spLocks noGrp="1" noChangeArrowheads="1"/>
          </p:cNvSpPr>
          <p:nvPr>
            <p:ph idx="1"/>
          </p:nvPr>
        </p:nvSpPr>
        <p:spPr>
          <a:xfrm>
            <a:off x="339090" y="1341755"/>
            <a:ext cx="8636635" cy="4525645"/>
          </a:xfrm>
        </p:spPr>
        <p:txBody>
          <a:bodyPr/>
          <a:lstStyle/>
          <a:p>
            <a:pPr>
              <a:lnSpc>
                <a:spcPct val="150000"/>
              </a:lnSpc>
              <a:spcBef>
                <a:spcPts val="600"/>
              </a:spcBef>
              <a:buFont typeface="Arial" panose="020B0604020202020204" pitchFamily="34" charset="0"/>
              <a:buNone/>
            </a:pPr>
            <a:r>
              <a:rPr lang="en-US" altLang="zh-CN" sz="2800" b="1" dirty="0"/>
              <a:t>• </a:t>
            </a:r>
            <a:r>
              <a:rPr lang="zh-CN" altLang="en-US" sz="2800" b="1" dirty="0"/>
              <a:t>机器学习为上述诸多领域提供了解决方案</a:t>
            </a:r>
            <a:endParaRPr lang="en-US" altLang="zh-CN" sz="2800" b="1" dirty="0"/>
          </a:p>
          <a:p>
            <a:pPr>
              <a:lnSpc>
                <a:spcPct val="150000"/>
              </a:lnSpc>
              <a:spcBef>
                <a:spcPts val="600"/>
              </a:spcBef>
              <a:buFont typeface="Arial" panose="020B0604020202020204" pitchFamily="34" charset="0"/>
              <a:buNone/>
            </a:pPr>
            <a:r>
              <a:rPr lang="en-US" altLang="zh-CN" sz="2800" b="1" dirty="0"/>
              <a:t>• </a:t>
            </a:r>
            <a:r>
              <a:rPr lang="zh-CN" altLang="en-US" sz="2800" b="1" dirty="0"/>
              <a:t>机器学习正加速得到应用</a:t>
            </a:r>
            <a:endParaRPr lang="en-US" altLang="zh-CN" sz="2800" b="1" dirty="0"/>
          </a:p>
          <a:p>
            <a:pPr lvl="1">
              <a:lnSpc>
                <a:spcPct val="150000"/>
              </a:lnSpc>
            </a:pPr>
            <a:r>
              <a:rPr lang="zh-CN" altLang="en-US" sz="2400" b="1" dirty="0">
                <a:solidFill>
                  <a:srgbClr val="0000FF"/>
                </a:solidFill>
              </a:rPr>
              <a:t>大数据 </a:t>
            </a:r>
            <a:r>
              <a:rPr lang="en-US" altLang="zh-CN" sz="2400" b="1" dirty="0"/>
              <a:t>Big data</a:t>
            </a:r>
          </a:p>
          <a:p>
            <a:pPr lvl="1">
              <a:lnSpc>
                <a:spcPct val="150000"/>
              </a:lnSpc>
            </a:pPr>
            <a:r>
              <a:rPr lang="zh-CN" altLang="en-US" sz="2400" b="1" dirty="0">
                <a:solidFill>
                  <a:srgbClr val="0000FF"/>
                </a:solidFill>
              </a:rPr>
              <a:t>算法</a:t>
            </a:r>
            <a:r>
              <a:rPr lang="zh-CN" altLang="en-US" sz="2400" b="1" dirty="0"/>
              <a:t> </a:t>
            </a:r>
            <a:r>
              <a:rPr lang="en-US" altLang="zh-CN" sz="2400" b="1" dirty="0"/>
              <a:t>Machine learning algorithms </a:t>
            </a:r>
            <a:r>
              <a:rPr lang="zh-CN" altLang="en-US" sz="2400" b="1" dirty="0"/>
              <a:t>（</a:t>
            </a:r>
            <a:r>
              <a:rPr lang="en-US" altLang="zh-CN" sz="2400" b="1" dirty="0"/>
              <a:t>CNN[</a:t>
            </a:r>
            <a:r>
              <a:rPr lang="en-US" altLang="zh-CN" sz="1800" b="1" dirty="0"/>
              <a:t>Convolutional Neural Network</a:t>
            </a:r>
            <a:r>
              <a:rPr lang="en-US" altLang="zh-CN" sz="2400" b="1" dirty="0"/>
              <a:t>]</a:t>
            </a:r>
            <a:r>
              <a:rPr lang="zh-CN" altLang="en-US" sz="2400" b="1" dirty="0"/>
              <a:t>、</a:t>
            </a:r>
            <a:r>
              <a:rPr lang="en-US" altLang="zh-CN" sz="2400" b="1" dirty="0"/>
              <a:t>GAN[</a:t>
            </a:r>
            <a:r>
              <a:rPr lang="en-US" altLang="zh-CN" sz="1800" b="1" dirty="0"/>
              <a:t>Generative Adversarial Nets</a:t>
            </a:r>
            <a:r>
              <a:rPr lang="en-US" altLang="zh-CN" sz="2400" b="1" dirty="0"/>
              <a:t>]</a:t>
            </a:r>
            <a:r>
              <a:rPr lang="zh-CN" altLang="en-US" sz="2400" b="1" dirty="0"/>
              <a:t>、</a:t>
            </a:r>
            <a:r>
              <a:rPr lang="en-US" altLang="zh-CN" sz="2400" b="1" dirty="0"/>
              <a:t>Bert[</a:t>
            </a:r>
            <a:r>
              <a:rPr lang="en-US" altLang="zh-CN" sz="1800" b="1" dirty="0"/>
              <a:t>Bidirectional Encoder Representations from Transformers</a:t>
            </a:r>
            <a:r>
              <a:rPr lang="en-US" altLang="zh-CN" sz="2400" b="1" dirty="0"/>
              <a:t>]</a:t>
            </a:r>
            <a:r>
              <a:rPr lang="zh-CN" altLang="en-US" sz="2400" b="1" dirty="0"/>
              <a:t>、</a:t>
            </a:r>
            <a:r>
              <a:rPr lang="en-US" altLang="zh-CN" sz="2400" b="1" dirty="0"/>
              <a:t>GPT[</a:t>
            </a:r>
            <a:r>
              <a:rPr lang="en-US" altLang="zh-CN" sz="1800" b="1" dirty="0"/>
              <a:t>Generative Pre-Training</a:t>
            </a:r>
            <a:r>
              <a:rPr lang="en-US" altLang="zh-CN" sz="2400" b="1" dirty="0"/>
              <a:t>]</a:t>
            </a:r>
            <a:r>
              <a:rPr lang="zh-CN" altLang="en-US" sz="2400" b="1" dirty="0"/>
              <a:t>）</a:t>
            </a:r>
            <a:endParaRPr lang="en-US" altLang="zh-CN" sz="2400" b="1" dirty="0"/>
          </a:p>
          <a:p>
            <a:pPr lvl="1">
              <a:lnSpc>
                <a:spcPct val="150000"/>
              </a:lnSpc>
            </a:pPr>
            <a:r>
              <a:rPr lang="zh-CN" altLang="en-US" sz="2400" b="1" dirty="0">
                <a:solidFill>
                  <a:srgbClr val="0000FF"/>
                </a:solidFill>
              </a:rPr>
              <a:t>算力</a:t>
            </a:r>
            <a:r>
              <a:rPr lang="zh-CN" altLang="en-US" sz="2400" b="1" dirty="0"/>
              <a:t> </a:t>
            </a:r>
            <a:r>
              <a:rPr lang="en-US" altLang="zh-CN" sz="2400" b="1" dirty="0"/>
              <a:t>Faster computers </a:t>
            </a:r>
            <a:r>
              <a:rPr lang="zh-CN" altLang="en-US" sz="2400" b="1" dirty="0"/>
              <a:t>（</a:t>
            </a:r>
            <a:r>
              <a:rPr lang="en-US" altLang="zh-CN" sz="2400" b="1" dirty="0"/>
              <a:t>GPU</a:t>
            </a:r>
            <a:r>
              <a:rPr lang="zh-CN" altLang="en-US" sz="2400" b="1" dirty="0"/>
              <a:t>）</a:t>
            </a:r>
            <a:endParaRPr lang="en-US" altLang="zh-CN" sz="2400" b="1" dirty="0"/>
          </a:p>
          <a:p>
            <a:pPr lvl="1">
              <a:lnSpc>
                <a:spcPct val="150000"/>
              </a:lnSpc>
            </a:pPr>
            <a:r>
              <a:rPr lang="zh-CN" altLang="en-US" sz="2400" b="1" dirty="0">
                <a:solidFill>
                  <a:srgbClr val="0000FF"/>
                </a:solidFill>
              </a:rPr>
              <a:t>开源代码 </a:t>
            </a:r>
            <a:r>
              <a:rPr lang="en-US" altLang="zh-CN" sz="2400" b="1" dirty="0"/>
              <a:t>Good open-source software, e.g. </a:t>
            </a:r>
            <a:r>
              <a:rPr lang="en-US" altLang="zh-CN" sz="2400" b="1" dirty="0" err="1"/>
              <a:t>Github</a:t>
            </a:r>
            <a:endParaRPr lang="en-US" altLang="zh-CN" sz="2400" b="1" dirty="0"/>
          </a:p>
        </p:txBody>
      </p:sp>
      <p:sp>
        <p:nvSpPr>
          <p:cNvPr id="33795" name="灯片编号占位符 3"/>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41A63D37-00ED-4C1E-B071-CC16EFE00AF4}" type="slidenum">
              <a:rPr lang="en-US" altLang="zh-CN" sz="1200" b="1" dirty="0" smtClean="0">
                <a:solidFill>
                  <a:srgbClr val="898989"/>
                </a:solidFill>
              </a:rPr>
              <a:t>50</a:t>
            </a:fld>
            <a:endParaRPr lang="en-US" altLang="zh-CN" sz="1200" b="1">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EC8597D-8B0D-414A-9355-9B3A0F4A0104}"/>
              </a:ext>
            </a:extLst>
          </p:cNvPr>
          <p:cNvSpPr>
            <a:spLocks noGrp="1"/>
          </p:cNvSpPr>
          <p:nvPr>
            <p:ph type="sldNum" sz="quarter" idx="12"/>
          </p:nvPr>
        </p:nvSpPr>
        <p:spPr/>
        <p:txBody>
          <a:bodyPr/>
          <a:lstStyle/>
          <a:p>
            <a:pPr>
              <a:defRPr/>
            </a:pPr>
            <a:fld id="{6E116B98-1FBF-4184-9B51-DC29ABEA845F}" type="slidenum">
              <a:rPr lang="en-US" altLang="zh-CN" smtClean="0"/>
              <a:t>51</a:t>
            </a:fld>
            <a:endParaRPr lang="en-US" altLang="zh-CN"/>
          </a:p>
        </p:txBody>
      </p:sp>
      <p:pic>
        <p:nvPicPr>
          <p:cNvPr id="4098" name="Picture 2" descr="https://pic1.zhimg.com/v2-e88f1ea5fff961f14809dd4e04637450_r.jpg">
            <a:extLst>
              <a:ext uri="{FF2B5EF4-FFF2-40B4-BE49-F238E27FC236}">
                <a16:creationId xmlns:a16="http://schemas.microsoft.com/office/drawing/2014/main" id="{AEDD28F3-DBBD-49A9-85A4-7940FE5C0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018"/>
            <a:ext cx="7150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9C49276-B8C6-492D-B979-6C1E21469384}"/>
              </a:ext>
            </a:extLst>
          </p:cNvPr>
          <p:cNvSpPr txBox="1"/>
          <p:nvPr/>
        </p:nvSpPr>
        <p:spPr>
          <a:xfrm>
            <a:off x="276258" y="2636912"/>
            <a:ext cx="2557780" cy="1010277"/>
          </a:xfrm>
          <a:prstGeom prst="rect">
            <a:avLst/>
          </a:prstGeom>
          <a:noFill/>
        </p:spPr>
        <p:txBody>
          <a:bodyPr wrap="square" rtlCol="0" anchor="t">
            <a:spAutoFit/>
          </a:bodyPr>
          <a:lstStyle/>
          <a:p>
            <a:pPr marL="0" indent="0" latinLnBrk="0">
              <a:lnSpc>
                <a:spcPct val="150000"/>
              </a:lnSpc>
            </a:pPr>
            <a:r>
              <a:rPr lang="en-US" altLang="zh-CN" sz="4400" b="1" dirty="0">
                <a:latin typeface="+mj-lt"/>
                <a:ea typeface="+mj-ea"/>
                <a:cs typeface="+mj-cs"/>
                <a:sym typeface="+mn-ea"/>
              </a:rPr>
              <a:t>CNN</a:t>
            </a:r>
            <a:endParaRPr lang="zh-CN" altLang="en-US" b="1" dirty="0">
              <a:sym typeface="+mn-ea"/>
            </a:endParaRPr>
          </a:p>
        </p:txBody>
      </p:sp>
    </p:spTree>
    <p:extLst>
      <p:ext uri="{BB962C8B-B14F-4D97-AF65-F5344CB8AC3E}">
        <p14:creationId xmlns:p14="http://schemas.microsoft.com/office/powerpoint/2010/main" val="581720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52</a:t>
            </a:fld>
            <a:endParaRPr lang="en-US" altLang="zh-CN"/>
          </a:p>
        </p:txBody>
      </p:sp>
      <p:pic>
        <p:nvPicPr>
          <p:cNvPr id="101" name="图片 100"/>
          <p:cNvPicPr/>
          <p:nvPr>
            <p:custDataLst>
              <p:tags r:id="rId1"/>
            </p:custDataLst>
          </p:nvPr>
        </p:nvPicPr>
        <p:blipFill>
          <a:blip r:embed="rId4"/>
          <a:stretch>
            <a:fillRect/>
          </a:stretch>
        </p:blipFill>
        <p:spPr>
          <a:xfrm>
            <a:off x="2915920" y="-46990"/>
            <a:ext cx="5010150" cy="3657600"/>
          </a:xfrm>
          <a:prstGeom prst="rect">
            <a:avLst/>
          </a:prstGeom>
          <a:noFill/>
          <a:ln w="9525">
            <a:noFill/>
          </a:ln>
        </p:spPr>
      </p:pic>
      <p:pic>
        <p:nvPicPr>
          <p:cNvPr id="102" name="图片 101"/>
          <p:cNvPicPr/>
          <p:nvPr>
            <p:custDataLst>
              <p:tags r:id="rId2"/>
            </p:custDataLst>
          </p:nvPr>
        </p:nvPicPr>
        <p:blipFill>
          <a:blip r:embed="rId5"/>
          <a:stretch>
            <a:fillRect/>
          </a:stretch>
        </p:blipFill>
        <p:spPr>
          <a:xfrm>
            <a:off x="2707640" y="3508375"/>
            <a:ext cx="5979160" cy="3213100"/>
          </a:xfrm>
          <a:prstGeom prst="rect">
            <a:avLst/>
          </a:prstGeom>
          <a:noFill/>
          <a:ln w="9525">
            <a:noFill/>
          </a:ln>
        </p:spPr>
      </p:pic>
      <p:sp>
        <p:nvSpPr>
          <p:cNvPr id="5" name="文本框 4"/>
          <p:cNvSpPr txBox="1"/>
          <p:nvPr/>
        </p:nvSpPr>
        <p:spPr>
          <a:xfrm>
            <a:off x="467995" y="2708910"/>
            <a:ext cx="2557780" cy="1010277"/>
          </a:xfrm>
          <a:prstGeom prst="rect">
            <a:avLst/>
          </a:prstGeom>
          <a:noFill/>
        </p:spPr>
        <p:txBody>
          <a:bodyPr wrap="square" rtlCol="0" anchor="t">
            <a:spAutoFit/>
          </a:bodyPr>
          <a:lstStyle/>
          <a:p>
            <a:pPr marL="0" indent="0" latinLnBrk="0">
              <a:lnSpc>
                <a:spcPct val="150000"/>
              </a:lnSpc>
            </a:pPr>
            <a:r>
              <a:rPr lang="en-US" altLang="zh-CN" sz="4400" b="1" dirty="0">
                <a:latin typeface="+mj-lt"/>
                <a:ea typeface="+mj-ea"/>
                <a:cs typeface="+mj-cs"/>
                <a:sym typeface="+mn-ea"/>
              </a:rPr>
              <a:t>CNN</a:t>
            </a:r>
            <a:endParaRPr lang="zh-CN" altLang="en-US" b="1" dirty="0">
              <a:sym typeface="+mn-ea"/>
            </a:endParaRPr>
          </a:p>
        </p:txBody>
      </p:sp>
      <p:sp>
        <p:nvSpPr>
          <p:cNvPr id="2" name="矩形 1"/>
          <p:cNvSpPr/>
          <p:nvPr/>
        </p:nvSpPr>
        <p:spPr>
          <a:xfrm>
            <a:off x="2091055" y="1258590"/>
            <a:ext cx="906017" cy="523220"/>
          </a:xfrm>
          <a:prstGeom prst="rect">
            <a:avLst/>
          </a:prstGeom>
        </p:spPr>
        <p:txBody>
          <a:bodyPr wrap="none">
            <a:spAutoFit/>
          </a:bodyPr>
          <a:lstStyle/>
          <a:p>
            <a:r>
              <a:rPr lang="zh-CN" altLang="en-US" b="1" dirty="0">
                <a:sym typeface="+mn-ea"/>
              </a:rPr>
              <a:t>卷积</a:t>
            </a:r>
            <a:endParaRPr lang="zh-CN" altLang="en-US" dirty="0"/>
          </a:p>
        </p:txBody>
      </p:sp>
      <p:sp>
        <p:nvSpPr>
          <p:cNvPr id="3" name="矩形 2"/>
          <p:cNvSpPr/>
          <p:nvPr/>
        </p:nvSpPr>
        <p:spPr>
          <a:xfrm>
            <a:off x="2119758" y="4435501"/>
            <a:ext cx="906017" cy="523220"/>
          </a:xfrm>
          <a:prstGeom prst="rect">
            <a:avLst/>
          </a:prstGeom>
        </p:spPr>
        <p:txBody>
          <a:bodyPr wrap="none">
            <a:spAutoFit/>
          </a:bodyPr>
          <a:lstStyle/>
          <a:p>
            <a:r>
              <a:rPr lang="zh-CN" altLang="en-US" b="1" dirty="0">
                <a:sym typeface="+mn-ea"/>
              </a:rPr>
              <a:t>池化</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53</a:t>
            </a:fld>
            <a:endParaRPr lang="en-US" altLang="zh-CN"/>
          </a:p>
        </p:txBody>
      </p:sp>
      <p:sp>
        <p:nvSpPr>
          <p:cNvPr id="5" name="文本框 4"/>
          <p:cNvSpPr txBox="1"/>
          <p:nvPr/>
        </p:nvSpPr>
        <p:spPr>
          <a:xfrm>
            <a:off x="395605" y="0"/>
            <a:ext cx="8259445" cy="2399665"/>
          </a:xfrm>
          <a:prstGeom prst="rect">
            <a:avLst/>
          </a:prstGeom>
          <a:noFill/>
        </p:spPr>
        <p:txBody>
          <a:bodyPr wrap="square" rtlCol="0" anchor="t">
            <a:spAutoFit/>
          </a:bodyPr>
          <a:lstStyle/>
          <a:p>
            <a:pPr marL="0" indent="0" algn="ctr" latinLnBrk="0">
              <a:lnSpc>
                <a:spcPct val="150000"/>
              </a:lnSpc>
            </a:pPr>
            <a:r>
              <a:rPr lang="en-US" altLang="zh-CN" sz="4400" b="1" dirty="0">
                <a:latin typeface="+mj-lt"/>
                <a:ea typeface="+mj-ea"/>
                <a:cs typeface="+mj-cs"/>
                <a:sym typeface="+mn-ea"/>
              </a:rPr>
              <a:t>GAN</a:t>
            </a:r>
            <a:endParaRPr lang="zh-CN" altLang="en-US" b="1" dirty="0">
              <a:sym typeface="+mn-ea"/>
            </a:endParaRPr>
          </a:p>
          <a:p>
            <a:pPr marL="0" indent="0" latinLnBrk="0">
              <a:lnSpc>
                <a:spcPct val="150000"/>
              </a:lnSpc>
            </a:pPr>
            <a:r>
              <a:rPr lang="zh-CN" altLang="en-US" b="1" dirty="0">
                <a:sym typeface="+mn-ea"/>
              </a:rPr>
              <a:t>生成器(Generative Model)和判别器(Discriminative Model)之间互相博弈、学习产生好的输出</a:t>
            </a:r>
            <a:r>
              <a:rPr lang="zh-CN" altLang="en-US" dirty="0">
                <a:sym typeface="+mn-ea"/>
              </a:rPr>
              <a:t>。</a:t>
            </a:r>
          </a:p>
        </p:txBody>
      </p:sp>
      <p:pic>
        <p:nvPicPr>
          <p:cNvPr id="103" name="图片 102"/>
          <p:cNvPicPr/>
          <p:nvPr>
            <p:custDataLst>
              <p:tags r:id="rId1"/>
            </p:custDataLst>
          </p:nvPr>
        </p:nvPicPr>
        <p:blipFill>
          <a:blip r:embed="rId4"/>
          <a:stretch>
            <a:fillRect/>
          </a:stretch>
        </p:blipFill>
        <p:spPr>
          <a:xfrm>
            <a:off x="1259840" y="2637155"/>
            <a:ext cx="6286500" cy="2266950"/>
          </a:xfrm>
          <a:prstGeom prst="rect">
            <a:avLst/>
          </a:prstGeom>
          <a:noFill/>
          <a:ln w="9525">
            <a:noFill/>
          </a:ln>
        </p:spPr>
      </p:pic>
      <p:sp>
        <p:nvSpPr>
          <p:cNvPr id="6" name="文本框 5"/>
          <p:cNvSpPr txBox="1"/>
          <p:nvPr/>
        </p:nvSpPr>
        <p:spPr>
          <a:xfrm>
            <a:off x="1043940" y="5517515"/>
            <a:ext cx="7219315" cy="829945"/>
          </a:xfrm>
          <a:prstGeom prst="rect">
            <a:avLst/>
          </a:prstGeom>
          <a:noFill/>
        </p:spPr>
        <p:txBody>
          <a:bodyPr wrap="square" rtlCol="0" anchor="t">
            <a:spAutoFit/>
          </a:bodyPr>
          <a:lstStyle/>
          <a:p>
            <a:r>
              <a:rPr lang="zh-CN" altLang="en-US" sz="2400" b="1" dirty="0"/>
              <a:t>G 生成的样本以假乱真，D 输出的 score 接近 0.5，即表示真假样本难以区分，训练成功。</a:t>
            </a:r>
            <a:endParaRPr lang="en-US" altLang="zh-CN" sz="24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67QK~4_71VO3C4P6)XW@[J"/>
          <p:cNvPicPr>
            <a:picLocks noChangeAspect="1"/>
          </p:cNvPicPr>
          <p:nvPr>
            <p:custDataLst>
              <p:tags r:id="rId1"/>
            </p:custDataLst>
          </p:nvPr>
        </p:nvPicPr>
        <p:blipFill>
          <a:blip r:embed="rId3"/>
          <a:stretch>
            <a:fillRect/>
          </a:stretch>
        </p:blipFill>
        <p:spPr>
          <a:xfrm>
            <a:off x="0" y="260648"/>
            <a:ext cx="7184985" cy="6240145"/>
          </a:xfrm>
          <a:prstGeom prst="rect">
            <a:avLst/>
          </a:prstGeom>
        </p:spPr>
      </p:pic>
      <p:sp>
        <p:nvSpPr>
          <p:cNvPr id="2" name="标题 1"/>
          <p:cNvSpPr>
            <a:spLocks noGrp="1"/>
          </p:cNvSpPr>
          <p:nvPr>
            <p:ph type="title"/>
          </p:nvPr>
        </p:nvSpPr>
        <p:spPr>
          <a:xfrm>
            <a:off x="107315" y="980123"/>
            <a:ext cx="8229600" cy="1143000"/>
          </a:xfrm>
        </p:spPr>
        <p:txBody>
          <a:bodyPr/>
          <a:lstStyle/>
          <a:p>
            <a:pPr algn="l">
              <a:buClrTx/>
              <a:buSzTx/>
              <a:buFontTx/>
            </a:pPr>
            <a:r>
              <a:rPr lang="en-US" altLang="zh-CN" b="1" dirty="0">
                <a:sym typeface="+mn-ea"/>
              </a:rPr>
              <a:t>Transformer</a:t>
            </a:r>
            <a:endParaRPr lang="en-US" altLang="zh-CN" b="1" dirty="0"/>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a:t>54</a:t>
            </a:fld>
            <a:endParaRPr lang="en-US" altLang="zh-CN"/>
          </a:p>
        </p:txBody>
      </p:sp>
      <p:sp>
        <p:nvSpPr>
          <p:cNvPr id="3" name="矩形 2"/>
          <p:cNvSpPr/>
          <p:nvPr/>
        </p:nvSpPr>
        <p:spPr>
          <a:xfrm>
            <a:off x="4089" y="6492022"/>
            <a:ext cx="7596336" cy="307777"/>
          </a:xfrm>
          <a:prstGeom prst="rect">
            <a:avLst/>
          </a:prstGeom>
        </p:spPr>
        <p:txBody>
          <a:bodyPr wrap="square">
            <a:spAutoFit/>
          </a:bodyPr>
          <a:lstStyle/>
          <a:p>
            <a:r>
              <a:rPr lang="zh-CN" altLang="en-US" sz="1400" b="1" dirty="0">
                <a:solidFill>
                  <a:srgbClr val="0000FF"/>
                </a:solidFill>
                <a:latin typeface="-apple-system"/>
              </a:rPr>
              <a:t>左边是编码器，右边是解码器，</a:t>
            </a:r>
            <a:r>
              <a:rPr lang="en-US" altLang="zh-CN" sz="1400" b="1" dirty="0">
                <a:solidFill>
                  <a:srgbClr val="0000FF"/>
                </a:solidFill>
                <a:latin typeface="-apple-system"/>
              </a:rPr>
              <a:t>one-hot</a:t>
            </a:r>
            <a:r>
              <a:rPr lang="zh-CN" altLang="en-US" sz="1400" b="1" dirty="0">
                <a:solidFill>
                  <a:srgbClr val="0000FF"/>
                </a:solidFill>
                <a:latin typeface="-apple-system"/>
              </a:rPr>
              <a:t>编码投影到语义空间，</a:t>
            </a:r>
            <a:r>
              <a:rPr lang="zh-CN" altLang="en-US" sz="1400" b="1" dirty="0">
                <a:solidFill>
                  <a:srgbClr val="0000FF"/>
                </a:solidFill>
              </a:rPr>
              <a:t>加入位置编码来提供时序信息</a:t>
            </a:r>
          </a:p>
        </p:txBody>
      </p:sp>
      <p:pic>
        <p:nvPicPr>
          <p:cNvPr id="6" name="Picture 2" descr="https://img-blog.csdnimg.cn/b36102003d2e4be79641aca83f892ab0.jpeg">
            <a:extLst>
              <a:ext uri="{FF2B5EF4-FFF2-40B4-BE49-F238E27FC236}">
                <a16:creationId xmlns:a16="http://schemas.microsoft.com/office/drawing/2014/main" id="{EEC5C261-A74F-4F2A-8A49-4B043F6AA2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300" y="3050176"/>
            <a:ext cx="1640663" cy="18520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pic1.zhimg.com/v2-ac251c182f68593036aa805090124ae4_r.jpg">
            <a:extLst>
              <a:ext uri="{FF2B5EF4-FFF2-40B4-BE49-F238E27FC236}">
                <a16:creationId xmlns:a16="http://schemas.microsoft.com/office/drawing/2014/main" id="{94AD4020-4051-4046-879E-D35091750B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879" y="823832"/>
            <a:ext cx="3586504" cy="226273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https://img2018.cnblogs.com/i-beta/1437100/201911/1437100-20191123111312474-1841510714.png">
            <a:extLst>
              <a:ext uri="{FF2B5EF4-FFF2-40B4-BE49-F238E27FC236}">
                <a16:creationId xmlns:a16="http://schemas.microsoft.com/office/drawing/2014/main" id="{149993BA-699A-4481-A8E7-B3FEC710F85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5194D79E-187A-4002-A829-9A13CCA674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4128" y="4849324"/>
            <a:ext cx="3323495" cy="164990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55</a:t>
            </a:fld>
            <a:endParaRPr lang="en-US" altLang="zh-CN"/>
          </a:p>
        </p:txBody>
      </p:sp>
      <p:sp>
        <p:nvSpPr>
          <p:cNvPr id="6" name="标题 5"/>
          <p:cNvSpPr>
            <a:spLocks noGrp="1"/>
          </p:cNvSpPr>
          <p:nvPr>
            <p:ph type="title"/>
            <p:custDataLst>
              <p:tags r:id="rId1"/>
            </p:custDataLst>
          </p:nvPr>
        </p:nvSpPr>
        <p:spPr>
          <a:xfrm>
            <a:off x="467995" y="-317"/>
            <a:ext cx="8229600" cy="1143000"/>
          </a:xfrm>
        </p:spPr>
        <p:txBody>
          <a:bodyPr/>
          <a:lstStyle/>
          <a:p>
            <a:pPr algn="ctr">
              <a:buClrTx/>
              <a:buSzTx/>
              <a:buFontTx/>
            </a:pPr>
            <a:r>
              <a:rPr lang="en-US" altLang="zh-CN" b="1" dirty="0">
                <a:sym typeface="+mn-ea"/>
              </a:rPr>
              <a:t>Transformer</a:t>
            </a:r>
            <a:endParaRPr lang="en-US" altLang="zh-CN" b="1" dirty="0"/>
          </a:p>
        </p:txBody>
      </p:sp>
      <p:pic>
        <p:nvPicPr>
          <p:cNvPr id="5" name="图片 4"/>
          <p:cNvPicPr>
            <a:picLocks noChangeAspect="1"/>
          </p:cNvPicPr>
          <p:nvPr/>
        </p:nvPicPr>
        <p:blipFill>
          <a:blip r:embed="rId4"/>
          <a:stretch>
            <a:fillRect/>
          </a:stretch>
        </p:blipFill>
        <p:spPr>
          <a:xfrm>
            <a:off x="-2540" y="1216025"/>
            <a:ext cx="9146540" cy="51574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56</a:t>
            </a:fld>
            <a:endParaRPr lang="en-US" altLang="zh-CN"/>
          </a:p>
        </p:txBody>
      </p:sp>
      <p:pic>
        <p:nvPicPr>
          <p:cNvPr id="5" name="图片 4" descr="UTI7GHE9GI7XSQ%3_5V@V@F"/>
          <p:cNvPicPr>
            <a:picLocks noChangeAspect="1"/>
          </p:cNvPicPr>
          <p:nvPr>
            <p:custDataLst>
              <p:tags r:id="rId1"/>
            </p:custDataLst>
          </p:nvPr>
        </p:nvPicPr>
        <p:blipFill>
          <a:blip r:embed="rId3"/>
          <a:stretch>
            <a:fillRect/>
          </a:stretch>
        </p:blipFill>
        <p:spPr>
          <a:xfrm>
            <a:off x="1293902" y="29665"/>
            <a:ext cx="7832725" cy="5717540"/>
          </a:xfrm>
          <a:prstGeom prst="rect">
            <a:avLst/>
          </a:prstGeom>
        </p:spPr>
      </p:pic>
      <p:sp>
        <p:nvSpPr>
          <p:cNvPr id="6" name="文本框 5"/>
          <p:cNvSpPr txBox="1"/>
          <p:nvPr/>
        </p:nvSpPr>
        <p:spPr>
          <a:xfrm>
            <a:off x="683260" y="5742940"/>
            <a:ext cx="7766050" cy="1014730"/>
          </a:xfrm>
          <a:prstGeom prst="rect">
            <a:avLst/>
          </a:prstGeom>
          <a:noFill/>
        </p:spPr>
        <p:txBody>
          <a:bodyPr wrap="square" rtlCol="0" anchor="t">
            <a:spAutoFit/>
          </a:bodyPr>
          <a:lstStyle/>
          <a:p>
            <a:r>
              <a:rPr lang="zh-CN" altLang="en-US" sz="2000" b="1" dirty="0">
                <a:sym typeface="+mn-ea"/>
              </a:rPr>
              <a:t>它由</a:t>
            </a:r>
            <a:r>
              <a:rPr lang="zh-CN" altLang="en-US" sz="2000" b="1" dirty="0">
                <a:solidFill>
                  <a:srgbClr val="FF0000"/>
                </a:solidFill>
                <a:sym typeface="+mn-ea"/>
              </a:rPr>
              <a:t>对 Transformer 的编码器进行堆叠</a:t>
            </a:r>
            <a:r>
              <a:rPr lang="zh-CN" altLang="en-US" sz="2000" b="1" dirty="0">
                <a:sym typeface="+mn-ea"/>
              </a:rPr>
              <a:t>而成。每个编码器都包含了两个子层，第一个子层是</a:t>
            </a:r>
            <a:r>
              <a:rPr lang="zh-CN" altLang="en-US" sz="2000" b="1" dirty="0">
                <a:solidFill>
                  <a:srgbClr val="FF0000"/>
                </a:solidFill>
                <a:sym typeface="+mn-ea"/>
              </a:rPr>
              <a:t>多头注意力层</a:t>
            </a:r>
            <a:r>
              <a:rPr lang="zh-CN" altLang="en-US" sz="2000" b="1" dirty="0">
                <a:sym typeface="+mn-ea"/>
              </a:rPr>
              <a:t>，可以在对某个特定字进行编码时，也可以注意到其他字；第二个子层则是</a:t>
            </a:r>
            <a:r>
              <a:rPr lang="zh-CN" altLang="en-US" sz="2000" b="1" dirty="0">
                <a:solidFill>
                  <a:srgbClr val="FF0000"/>
                </a:solidFill>
                <a:sym typeface="+mn-ea"/>
              </a:rPr>
              <a:t>前向反馈层</a:t>
            </a:r>
            <a:r>
              <a:rPr lang="zh-CN" altLang="en-US" sz="2000" b="1" dirty="0">
                <a:sym typeface="+mn-ea"/>
              </a:rPr>
              <a:t>。</a:t>
            </a:r>
          </a:p>
        </p:txBody>
      </p:sp>
      <p:sp>
        <p:nvSpPr>
          <p:cNvPr id="7" name="标题 1">
            <a:extLst>
              <a:ext uri="{FF2B5EF4-FFF2-40B4-BE49-F238E27FC236}">
                <a16:creationId xmlns:a16="http://schemas.microsoft.com/office/drawing/2014/main" id="{734BDB32-2BF0-4B46-AF92-F0027B5FD42A}"/>
              </a:ext>
            </a:extLst>
          </p:cNvPr>
          <p:cNvSpPr>
            <a:spLocks noGrp="1"/>
          </p:cNvSpPr>
          <p:nvPr>
            <p:ph type="title"/>
          </p:nvPr>
        </p:nvSpPr>
        <p:spPr>
          <a:xfrm>
            <a:off x="395605" y="-27622"/>
            <a:ext cx="8229600" cy="1143000"/>
          </a:xfrm>
        </p:spPr>
        <p:txBody>
          <a:bodyPr/>
          <a:lstStyle/>
          <a:p>
            <a:r>
              <a:rPr lang="en-US" altLang="zh-CN" b="1" dirty="0">
                <a:sym typeface="+mn-ea"/>
              </a:rPr>
              <a:t>Bert</a:t>
            </a:r>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57</a:t>
            </a:fld>
            <a:endParaRPr lang="en-US" altLang="zh-CN" dirty="0"/>
          </a:p>
        </p:txBody>
      </p:sp>
      <p:pic>
        <p:nvPicPr>
          <p:cNvPr id="104" name="图片 103"/>
          <p:cNvPicPr/>
          <p:nvPr>
            <p:custDataLst>
              <p:tags r:id="rId1"/>
            </p:custDataLst>
          </p:nvPr>
        </p:nvPicPr>
        <p:blipFill>
          <a:blip r:embed="rId3"/>
          <a:stretch>
            <a:fillRect/>
          </a:stretch>
        </p:blipFill>
        <p:spPr>
          <a:xfrm>
            <a:off x="67295" y="692696"/>
            <a:ext cx="9144000" cy="3689999"/>
          </a:xfrm>
          <a:prstGeom prst="rect">
            <a:avLst/>
          </a:prstGeom>
          <a:noFill/>
          <a:ln w="9525">
            <a:noFill/>
          </a:ln>
        </p:spPr>
      </p:pic>
      <p:sp>
        <p:nvSpPr>
          <p:cNvPr id="5" name="文本框 4"/>
          <p:cNvSpPr txBox="1"/>
          <p:nvPr/>
        </p:nvSpPr>
        <p:spPr>
          <a:xfrm>
            <a:off x="461010" y="5523249"/>
            <a:ext cx="8682990" cy="1015663"/>
          </a:xfrm>
          <a:prstGeom prst="rect">
            <a:avLst/>
          </a:prstGeom>
          <a:noFill/>
        </p:spPr>
        <p:txBody>
          <a:bodyPr wrap="square" rtlCol="0" anchor="t">
            <a:spAutoFit/>
          </a:bodyPr>
          <a:lstStyle/>
          <a:p>
            <a:r>
              <a:rPr lang="zh-CN" altLang="en-US" sz="2000" b="1" dirty="0"/>
              <a:t>BERT 是基于 Transformer 的</a:t>
            </a:r>
            <a:r>
              <a:rPr lang="zh-CN" altLang="en-US" sz="2000" b="1" dirty="0">
                <a:solidFill>
                  <a:srgbClr val="FF0000"/>
                </a:solidFill>
              </a:rPr>
              <a:t>双向</a:t>
            </a:r>
            <a:r>
              <a:rPr lang="en-US" altLang="zh-CN" sz="2000" b="1" dirty="0" err="1">
                <a:solidFill>
                  <a:srgbClr val="FF0000"/>
                </a:solidFill>
              </a:rPr>
              <a:t>Encodder</a:t>
            </a:r>
            <a:r>
              <a:rPr lang="zh-CN" altLang="en-US" sz="2000" b="1" dirty="0">
                <a:solidFill>
                  <a:srgbClr val="FF0000"/>
                </a:solidFill>
              </a:rPr>
              <a:t>编码表示模型</a:t>
            </a:r>
            <a:r>
              <a:rPr lang="zh-CN" altLang="en-US" sz="2000" b="1" dirty="0"/>
              <a:t>，被用于作为</a:t>
            </a:r>
            <a:r>
              <a:rPr lang="zh-CN" altLang="en-US" sz="2000" b="1" dirty="0">
                <a:solidFill>
                  <a:srgbClr val="FF0000"/>
                </a:solidFill>
              </a:rPr>
              <a:t>预训练模型</a:t>
            </a:r>
            <a:r>
              <a:rPr lang="zh-CN" altLang="en-US" sz="2000" b="1" dirty="0"/>
              <a:t>，给下游任务使用。</a:t>
            </a:r>
          </a:p>
          <a:p>
            <a:r>
              <a:rPr lang="zh-CN" altLang="en-US" sz="2000" b="1" dirty="0">
                <a:hlinkClick r:id="rId4"/>
              </a:rPr>
              <a:t>https://www.jianshu.com/p/53596871cc40</a:t>
            </a:r>
            <a:r>
              <a:rPr lang="zh-CN" altLang="en-US" sz="2000" b="1" dirty="0"/>
              <a:t> </a:t>
            </a:r>
          </a:p>
        </p:txBody>
      </p:sp>
      <p:sp>
        <p:nvSpPr>
          <p:cNvPr id="3" name="矩形 2">
            <a:extLst>
              <a:ext uri="{FF2B5EF4-FFF2-40B4-BE49-F238E27FC236}">
                <a16:creationId xmlns:a16="http://schemas.microsoft.com/office/drawing/2014/main" id="{3B1A3DD4-F2B8-4FAC-9556-B6B00C7E682B}"/>
              </a:ext>
            </a:extLst>
          </p:cNvPr>
          <p:cNvSpPr/>
          <p:nvPr/>
        </p:nvSpPr>
        <p:spPr>
          <a:xfrm>
            <a:off x="450304" y="4198968"/>
            <a:ext cx="8377983" cy="1323439"/>
          </a:xfrm>
          <a:prstGeom prst="rect">
            <a:avLst/>
          </a:prstGeom>
        </p:spPr>
        <p:txBody>
          <a:bodyPr wrap="square">
            <a:spAutoFit/>
          </a:bodyPr>
          <a:lstStyle/>
          <a:p>
            <a:r>
              <a:rPr lang="en-US" altLang="zh-CN" sz="2000" b="1" dirty="0"/>
              <a:t>Pre-</a:t>
            </a:r>
            <a:r>
              <a:rPr lang="en-US" altLang="zh-CN" sz="2000" b="1" dirty="0" err="1"/>
              <a:t>traning</a:t>
            </a:r>
            <a:r>
              <a:rPr lang="zh-CN" altLang="en-US" sz="2000" b="1" dirty="0"/>
              <a:t>：在预训练过程中，该模型在不同的预训练任务上对未标记的数据进行训练。</a:t>
            </a:r>
          </a:p>
          <a:p>
            <a:r>
              <a:rPr lang="en-US" altLang="zh-CN" sz="2000" b="1" dirty="0"/>
              <a:t>Fine-Tuning</a:t>
            </a:r>
            <a:r>
              <a:rPr lang="zh-CN" altLang="en-US" sz="2000" b="1" dirty="0"/>
              <a:t>：为了进行微调，首先使用预先训练好的参数初始化</a:t>
            </a:r>
            <a:r>
              <a:rPr lang="en-US" altLang="zh-CN" sz="2000" b="1" dirty="0"/>
              <a:t>BERT</a:t>
            </a:r>
            <a:r>
              <a:rPr lang="zh-CN" altLang="en-US" sz="2000" b="1" dirty="0"/>
              <a:t>模型，并使用从下游任务中获得的标记数据对所有参数进行微调。</a:t>
            </a:r>
          </a:p>
        </p:txBody>
      </p:sp>
      <p:sp>
        <p:nvSpPr>
          <p:cNvPr id="2" name="标题 1"/>
          <p:cNvSpPr>
            <a:spLocks noGrp="1"/>
          </p:cNvSpPr>
          <p:nvPr>
            <p:ph type="title"/>
          </p:nvPr>
        </p:nvSpPr>
        <p:spPr>
          <a:xfrm>
            <a:off x="395605" y="-27622"/>
            <a:ext cx="8229600" cy="1143000"/>
          </a:xfrm>
        </p:spPr>
        <p:txBody>
          <a:bodyPr/>
          <a:lstStyle/>
          <a:p>
            <a:r>
              <a:rPr lang="en-US" altLang="zh-CN" b="1" dirty="0">
                <a:sym typeface="+mn-ea"/>
              </a:rPr>
              <a:t>Bert</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995" y="-317"/>
            <a:ext cx="8229600" cy="1143000"/>
          </a:xfrm>
        </p:spPr>
        <p:txBody>
          <a:bodyPr/>
          <a:lstStyle/>
          <a:p>
            <a:r>
              <a:rPr lang="en-US" altLang="zh-CN" b="1" dirty="0">
                <a:sym typeface="+mn-ea"/>
              </a:rPr>
              <a:t>GPT</a:t>
            </a:r>
            <a:endParaRPr lang="zh-CN" altLang="en-US"/>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a:t>58</a:t>
            </a:fld>
            <a:endParaRPr lang="en-US" altLang="zh-CN"/>
          </a:p>
        </p:txBody>
      </p:sp>
      <p:pic>
        <p:nvPicPr>
          <p:cNvPr id="105" name="图片 104"/>
          <p:cNvPicPr/>
          <p:nvPr>
            <p:custDataLst>
              <p:tags r:id="rId1"/>
            </p:custDataLst>
          </p:nvPr>
        </p:nvPicPr>
        <p:blipFill>
          <a:blip r:embed="rId4"/>
          <a:stretch>
            <a:fillRect/>
          </a:stretch>
        </p:blipFill>
        <p:spPr>
          <a:xfrm>
            <a:off x="-4935" y="837028"/>
            <a:ext cx="9144000" cy="3846634"/>
          </a:xfrm>
          <a:prstGeom prst="rect">
            <a:avLst/>
          </a:prstGeom>
          <a:noFill/>
          <a:ln w="9525">
            <a:noFill/>
          </a:ln>
        </p:spPr>
      </p:pic>
      <p:sp>
        <p:nvSpPr>
          <p:cNvPr id="5" name="文本框 4"/>
          <p:cNvSpPr txBox="1"/>
          <p:nvPr/>
        </p:nvSpPr>
        <p:spPr>
          <a:xfrm>
            <a:off x="683895" y="4653280"/>
            <a:ext cx="8382000" cy="2092881"/>
          </a:xfrm>
          <a:prstGeom prst="rect">
            <a:avLst/>
          </a:prstGeom>
          <a:noFill/>
        </p:spPr>
        <p:txBody>
          <a:bodyPr wrap="square" rtlCol="0" anchor="t">
            <a:spAutoFit/>
          </a:bodyPr>
          <a:lstStyle/>
          <a:p>
            <a:pPr marL="0" indent="0" latinLnBrk="0">
              <a:spcBef>
                <a:spcPts val="600"/>
              </a:spcBef>
            </a:pPr>
            <a:r>
              <a:rPr lang="zh-CN" altLang="en-US" sz="2000" b="1" dirty="0"/>
              <a:t>左侧为模型的整体结构，由12个</a:t>
            </a:r>
            <a:r>
              <a:rPr lang="zh-CN" altLang="en-US" sz="2000" b="1" dirty="0">
                <a:sym typeface="+mn-ea"/>
              </a:rPr>
              <a:t>多层变换器(Transformer)</a:t>
            </a:r>
            <a:r>
              <a:rPr lang="zh-CN" altLang="en-US" sz="2000" b="1" dirty="0"/>
              <a:t>中的</a:t>
            </a:r>
            <a:r>
              <a:rPr lang="zh-CN" altLang="en-US" sz="2000" b="1" dirty="0">
                <a:solidFill>
                  <a:srgbClr val="FF0000"/>
                </a:solidFill>
              </a:rPr>
              <a:t>Decoder解码模块</a:t>
            </a:r>
            <a:r>
              <a:rPr lang="zh-CN" altLang="en-US" sz="2000" b="1" dirty="0"/>
              <a:t>经修改后组成</a:t>
            </a:r>
            <a:r>
              <a:rPr lang="en-US" altLang="zh-CN" sz="2000" b="1" dirty="0"/>
              <a:t>(</a:t>
            </a:r>
            <a:r>
              <a:rPr lang="zh-CN" altLang="en-US" sz="2000" b="1" dirty="0"/>
              <a:t>Transformer由6个Encoder和6个Decoder组成</a:t>
            </a:r>
            <a:r>
              <a:rPr lang="en-US" altLang="zh-CN" sz="2000" b="1" dirty="0"/>
              <a:t>)</a:t>
            </a:r>
            <a:r>
              <a:rPr lang="zh-CN" altLang="en-US" sz="2000" b="1" dirty="0"/>
              <a:t>。</a:t>
            </a:r>
          </a:p>
          <a:p>
            <a:pPr marL="0" indent="0" latinLnBrk="0">
              <a:spcBef>
                <a:spcPts val="600"/>
              </a:spcBef>
            </a:pPr>
            <a:r>
              <a:rPr lang="zh-CN" altLang="en-US" sz="2000" b="1" dirty="0"/>
              <a:t>GPT模型是一种自然语言处理(NLP) 模型，</a:t>
            </a:r>
            <a:r>
              <a:rPr lang="zh-CN" altLang="en-US" sz="2000" b="1" dirty="0">
                <a:solidFill>
                  <a:srgbClr val="0000FF"/>
                </a:solidFill>
              </a:rPr>
              <a:t>使用</a:t>
            </a:r>
            <a:r>
              <a:rPr lang="zh-CN" altLang="en-US" sz="2000" b="1" dirty="0">
                <a:solidFill>
                  <a:srgbClr val="0000FF"/>
                </a:solidFill>
                <a:sym typeface="+mn-ea"/>
              </a:rPr>
              <a:t>Transformer来</a:t>
            </a:r>
            <a:r>
              <a:rPr lang="zh-CN" altLang="en-US" sz="2000" b="1" dirty="0">
                <a:solidFill>
                  <a:srgbClr val="0000FF"/>
                </a:solidFill>
              </a:rPr>
              <a:t>预测下一个单词的概率分布</a:t>
            </a:r>
            <a:r>
              <a:rPr lang="zh-CN" altLang="en-US" sz="2000" b="1" dirty="0"/>
              <a:t>，通过训练在大型文本语料库上学习到的语言模式来生成自然语言文本。</a:t>
            </a:r>
            <a:r>
              <a:rPr lang="zh-CN" altLang="en-US" sz="2000" b="1" dirty="0">
                <a:solidFill>
                  <a:srgbClr val="FF0000"/>
                </a:solidFill>
              </a:rPr>
              <a:t>序列建模的神经网络结构，无监督的预训练过程。</a:t>
            </a:r>
          </a:p>
          <a:p>
            <a:pPr marL="0" indent="0" latinLnBrk="0">
              <a:spcBef>
                <a:spcPts val="600"/>
              </a:spcBef>
            </a:pPr>
            <a:r>
              <a:rPr lang="zh-CN" altLang="en-US" sz="2000" b="1" dirty="0">
                <a:sym typeface="+mn-ea"/>
                <a:hlinkClick r:id="rId5"/>
              </a:rPr>
              <a:t>https://zhuanlan.zhihu.com/p/508053361</a:t>
            </a:r>
            <a:r>
              <a:rPr lang="zh-CN" altLang="en-US" sz="2000" b="1" dirty="0">
                <a:sym typeface="+mn-ea"/>
              </a:rPr>
              <a:t> </a:t>
            </a:r>
            <a:endParaRPr lang="zh-CN" altLang="en-US" sz="2000" b="1"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622"/>
            <a:ext cx="8229600" cy="1143000"/>
          </a:xfrm>
        </p:spPr>
        <p:txBody>
          <a:bodyPr/>
          <a:lstStyle/>
          <a:p>
            <a:r>
              <a:rPr lang="en-US" altLang="zh-CN" b="1" dirty="0"/>
              <a:t>ChatGPT</a:t>
            </a:r>
            <a:endParaRPr lang="en-US" altLang="zh-CN"/>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a:t>59</a:t>
            </a:fld>
            <a:endParaRPr lang="en-US" altLang="zh-CN"/>
          </a:p>
        </p:txBody>
      </p:sp>
      <p:pic>
        <p:nvPicPr>
          <p:cNvPr id="5" name="图片 4"/>
          <p:cNvPicPr>
            <a:picLocks noChangeAspect="1"/>
          </p:cNvPicPr>
          <p:nvPr/>
        </p:nvPicPr>
        <p:blipFill>
          <a:blip r:embed="rId2"/>
          <a:stretch>
            <a:fillRect/>
          </a:stretch>
        </p:blipFill>
        <p:spPr>
          <a:xfrm>
            <a:off x="0" y="1125220"/>
            <a:ext cx="9128125" cy="5152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1"/>
          <p:cNvSpPr>
            <a:spLocks noGrp="1"/>
          </p:cNvSpPr>
          <p:nvPr>
            <p:ph type="title"/>
          </p:nvPr>
        </p:nvSpPr>
        <p:spPr/>
        <p:txBody>
          <a:bodyPr vert="horz" wrap="square" lIns="91440" tIns="45720" rIns="91440" bIns="45720" anchor="ctr"/>
          <a:lstStyle/>
          <a:p>
            <a:r>
              <a:rPr lang="zh-CN" altLang="en-US" b="1" dirty="0"/>
              <a:t>教材</a:t>
            </a:r>
          </a:p>
        </p:txBody>
      </p:sp>
      <p:sp>
        <p:nvSpPr>
          <p:cNvPr id="3" name="内容占位符 2"/>
          <p:cNvSpPr>
            <a:spLocks noGrp="1"/>
          </p:cNvSpPr>
          <p:nvPr>
            <p:ph idx="1"/>
          </p:nvPr>
        </p:nvSpPr>
        <p:spPr>
          <a:xfrm>
            <a:off x="457200" y="1341438"/>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3200" b="1" i="0" u="none" strike="noStrike" kern="1200" cap="none" spc="0" normalizeH="0" baseline="0" noProof="0" dirty="0">
                <a:ln>
                  <a:noFill/>
                </a:ln>
                <a:solidFill>
                  <a:srgbClr val="0432FF"/>
                </a:solidFill>
                <a:effectLst/>
                <a:uLnTx/>
                <a:uFillTx/>
                <a:latin typeface="+mn-lt"/>
                <a:ea typeface="+mn-ea"/>
                <a:cs typeface="+mn-cs"/>
              </a:rPr>
              <a:t>Pattern Recognition and Machine Learning</a:t>
            </a:r>
            <a:r>
              <a:rPr kumimoji="0" lang="en-US" altLang="zh-CN" sz="3200" b="1" i="0" u="none" strike="noStrike" kern="1200" cap="none" spc="0" normalizeH="0" baseline="0" noProof="0" dirty="0">
                <a:ln>
                  <a:noFill/>
                </a:ln>
                <a:solidFill>
                  <a:schemeClr val="tx1"/>
                </a:solidFill>
                <a:effectLst/>
                <a:uLnTx/>
                <a:uFillTx/>
                <a:latin typeface="+mn-lt"/>
                <a:ea typeface="+mn-ea"/>
                <a:cs typeface="+mn-cs"/>
              </a:rPr>
              <a:t>, Chris Bishop</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lang="en-US" altLang="zh-CN" b="1" dirty="0"/>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lang="en-US" altLang="zh-CN" b="1" dirty="0"/>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lang="en-US" altLang="zh-CN" b="1" dirty="0"/>
          </a:p>
          <a:p>
            <a:pPr>
              <a:defRPr/>
            </a:pPr>
            <a:r>
              <a:rPr lang="zh-CN" altLang="en-US" b="1" dirty="0">
                <a:solidFill>
                  <a:srgbClr val="0432FF"/>
                </a:solidFill>
              </a:rPr>
              <a:t>模式识别与机器学习（翻译版），马春鹏</a:t>
            </a:r>
            <a:endParaRPr kumimoji="0" lang="en-US" altLang="zh-CN" sz="3200" b="1" i="0" u="none" strike="noStrike" kern="1200" cap="none" spc="0" normalizeH="0" baseline="0" noProof="0" dirty="0">
              <a:ln>
                <a:noFill/>
              </a:ln>
              <a:solidFill>
                <a:srgbClr val="0432FF"/>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1024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dirty="0">
                <a:solidFill>
                  <a:srgbClr val="898989"/>
                </a:solidFill>
              </a:rPr>
              <a:t>6</a:t>
            </a:fld>
            <a:endParaRPr lang="en-US" altLang="zh-CN" sz="1200" b="1" dirty="0">
              <a:solidFill>
                <a:srgbClr val="898989"/>
              </a:solidFill>
            </a:endParaRPr>
          </a:p>
        </p:txBody>
      </p:sp>
      <p:sp>
        <p:nvSpPr>
          <p:cNvPr id="10244" name="AutoShape 2" descr="http://t2.gstatic.com/images?q=tbn:ANd9GcSEPagCDf1wNS21k9C5hj-ChnaZL7hwt2EINQTGqrpVgSnlNuP9"/>
          <p:cNvSpPr>
            <a:spLocks noChangeAspect="1"/>
          </p:cNvSpPr>
          <p:nvPr/>
        </p:nvSpPr>
        <p:spPr>
          <a:xfrm>
            <a:off x="180975" y="-212725"/>
            <a:ext cx="304800" cy="304800"/>
          </a:xfrm>
          <a:prstGeom prst="rect">
            <a:avLst/>
          </a:prstGeom>
          <a:noFill/>
          <a:ln w="9525">
            <a:noFill/>
          </a:ln>
        </p:spPr>
        <p:txBody>
          <a:bodyPr anchor="t"/>
          <a:lstStyle/>
          <a:p>
            <a:endParaRPr lang="zh-CN" altLang="en-US" b="1" dirty="0">
              <a:latin typeface="Garamond" panose="02020404030301010803" pitchFamily="18" charset="0"/>
              <a:ea typeface="宋体" panose="02010600030101010101" pitchFamily="2" charset="-122"/>
            </a:endParaRPr>
          </a:p>
        </p:txBody>
      </p:sp>
      <p:pic>
        <p:nvPicPr>
          <p:cNvPr id="10245" name="Picture 3"/>
          <p:cNvPicPr>
            <a:picLocks noChangeAspect="1"/>
          </p:cNvPicPr>
          <p:nvPr/>
        </p:nvPicPr>
        <p:blipFill>
          <a:blip r:embed="rId2" cstate="print"/>
          <a:stretch>
            <a:fillRect/>
          </a:stretch>
        </p:blipFill>
        <p:spPr>
          <a:xfrm>
            <a:off x="3491880" y="1916832"/>
            <a:ext cx="2819400" cy="3811587"/>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60</a:t>
            </a:fld>
            <a:endParaRPr lang="en-US" altLang="zh-CN"/>
          </a:p>
        </p:txBody>
      </p:sp>
      <p:sp>
        <p:nvSpPr>
          <p:cNvPr id="5" name="标题 1"/>
          <p:cNvSpPr>
            <a:spLocks noGrp="1"/>
          </p:cNvSpPr>
          <p:nvPr>
            <p:custDataLst>
              <p:tags r:id="rId1"/>
            </p:custDataLst>
          </p:nvPr>
        </p:nvSpPr>
        <p:spPr>
          <a:xfrm>
            <a:off x="457200" y="-27622"/>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b="1" dirty="0"/>
              <a:t>ChatGPT</a:t>
            </a:r>
            <a:endParaRPr lang="en-US" altLang="zh-CN" dirty="0"/>
          </a:p>
        </p:txBody>
      </p:sp>
      <p:pic>
        <p:nvPicPr>
          <p:cNvPr id="7" name="内容占位符 6"/>
          <p:cNvPicPr>
            <a:picLocks noGrp="1" noChangeAspect="1"/>
          </p:cNvPicPr>
          <p:nvPr>
            <p:ph idx="1"/>
            <p:custDataLst>
              <p:tags r:id="rId2"/>
            </p:custDataLst>
          </p:nvPr>
        </p:nvPicPr>
        <p:blipFill>
          <a:blip r:embed="rId4"/>
          <a:stretch>
            <a:fillRect/>
          </a:stretch>
        </p:blipFill>
        <p:spPr>
          <a:xfrm>
            <a:off x="0" y="1269365"/>
            <a:ext cx="9144000" cy="51390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116B98-1FBF-4184-9B51-DC29ABEA845F}" type="slidenum">
              <a:rPr lang="en-US" altLang="zh-CN"/>
              <a:t>61</a:t>
            </a:fld>
            <a:endParaRPr lang="en-US" altLang="zh-CN"/>
          </a:p>
        </p:txBody>
      </p:sp>
      <p:pic>
        <p:nvPicPr>
          <p:cNvPr id="5" name="内容占位符 4"/>
          <p:cNvPicPr>
            <a:picLocks noGrp="1" noChangeAspect="1"/>
          </p:cNvPicPr>
          <p:nvPr>
            <p:ph idx="1"/>
          </p:nvPr>
        </p:nvPicPr>
        <p:blipFill>
          <a:blip r:embed="rId3"/>
          <a:stretch>
            <a:fillRect/>
          </a:stretch>
        </p:blipFill>
        <p:spPr>
          <a:xfrm>
            <a:off x="-635" y="1284605"/>
            <a:ext cx="9145270" cy="5156835"/>
          </a:xfrm>
          <a:prstGeom prst="rect">
            <a:avLst/>
          </a:prstGeom>
        </p:spPr>
      </p:pic>
      <p:sp>
        <p:nvSpPr>
          <p:cNvPr id="6" name="标题 1"/>
          <p:cNvSpPr>
            <a:spLocks noGrp="1"/>
          </p:cNvSpPr>
          <p:nvPr>
            <p:custDataLst>
              <p:tags r:id="rId1"/>
            </p:custDataLst>
          </p:nvPr>
        </p:nvSpPr>
        <p:spPr>
          <a:xfrm>
            <a:off x="457200" y="-27622"/>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b="1" dirty="0"/>
              <a:t>ChatGPT</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a:t>62</a:t>
            </a:fld>
            <a:endParaRPr lang="en-US" altLang="zh-CN"/>
          </a:p>
        </p:txBody>
      </p:sp>
      <p:pic>
        <p:nvPicPr>
          <p:cNvPr id="5" name="内容占位符 4"/>
          <p:cNvPicPr>
            <a:picLocks noGrp="1" noChangeAspect="1"/>
          </p:cNvPicPr>
          <p:nvPr>
            <p:ph idx="1"/>
            <p:custDataLst>
              <p:tags r:id="rId1"/>
            </p:custDataLst>
          </p:nvPr>
        </p:nvPicPr>
        <p:blipFill>
          <a:blip r:embed="rId3"/>
          <a:stretch>
            <a:fillRect/>
          </a:stretch>
        </p:blipFill>
        <p:spPr>
          <a:xfrm>
            <a:off x="-9525" y="332740"/>
            <a:ext cx="9157970" cy="62382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ChatGPT</a:t>
            </a:r>
            <a:r>
              <a:rPr lang="en-US" altLang="zh-CN" b="1" dirty="0"/>
              <a:t> </a:t>
            </a:r>
            <a:r>
              <a:rPr lang="zh-CN" altLang="en-US" b="1" dirty="0"/>
              <a:t>的核心能力</a:t>
            </a: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smtClean="0"/>
              <a:t>63</a:t>
            </a:fld>
            <a:endParaRPr lang="en-US" altLang="zh-CN"/>
          </a:p>
        </p:txBody>
      </p:sp>
      <p:sp>
        <p:nvSpPr>
          <p:cNvPr id="8" name="内容占位符 7"/>
          <p:cNvSpPr>
            <a:spLocks noGrp="1"/>
          </p:cNvSpPr>
          <p:nvPr>
            <p:ph idx="1"/>
          </p:nvPr>
        </p:nvSpPr>
        <p:spPr/>
        <p:txBody>
          <a:bodyPr/>
          <a:lstStyle/>
          <a:p>
            <a:r>
              <a:rPr lang="zh-CN" altLang="en-US" b="1" dirty="0"/>
              <a:t>集大成的语言助手！</a:t>
            </a:r>
            <a:endParaRPr lang="en-US" altLang="zh-CN" b="1" dirty="0"/>
          </a:p>
          <a:p>
            <a:pPr lvl="1"/>
            <a:r>
              <a:rPr lang="zh-CN" altLang="en-US" b="1" dirty="0"/>
              <a:t>问答</a:t>
            </a:r>
          </a:p>
          <a:p>
            <a:pPr lvl="1"/>
            <a:r>
              <a:rPr lang="zh-CN" altLang="en-US" b="1" dirty="0"/>
              <a:t>编码</a:t>
            </a:r>
          </a:p>
          <a:p>
            <a:pPr lvl="1"/>
            <a:r>
              <a:rPr lang="zh-CN" altLang="en-US" b="1" dirty="0"/>
              <a:t>公式</a:t>
            </a:r>
          </a:p>
          <a:p>
            <a:pPr lvl="1"/>
            <a:r>
              <a:rPr lang="zh-CN" altLang="en-US" b="1" dirty="0"/>
              <a:t>制表</a:t>
            </a:r>
          </a:p>
          <a:p>
            <a:pPr lvl="1"/>
            <a:r>
              <a:rPr lang="zh-CN" altLang="en-US" b="1" dirty="0"/>
              <a:t>邮件</a:t>
            </a:r>
          </a:p>
          <a:p>
            <a:pPr lvl="1"/>
            <a:r>
              <a:rPr lang="zh-CN" altLang="en-US" b="1" dirty="0"/>
              <a:t>诗词</a:t>
            </a:r>
          </a:p>
          <a:p>
            <a:pPr lvl="1"/>
            <a:r>
              <a:rPr lang="zh-CN" altLang="en-US" b="1" dirty="0"/>
              <a:t>各种自然语言处理 </a:t>
            </a:r>
            <a:r>
              <a:rPr lang="en-US" altLang="zh-CN" b="1" dirty="0"/>
              <a:t>NLP</a:t>
            </a:r>
            <a:endParaRPr lang="zh-CN" altLang="en-US"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solidFill>
                  <a:schemeClr val="bg1">
                    <a:lumMod val="50000"/>
                  </a:schemeClr>
                </a:solidFill>
              </a:rPr>
              <a:t>课程介绍</a:t>
            </a:r>
            <a:endParaRPr lang="en-US" altLang="zh-CN" b="1" dirty="0">
              <a:solidFill>
                <a:schemeClr val="bg1">
                  <a:lumMod val="50000"/>
                </a:schemeClr>
              </a:solidFill>
            </a:endParaRPr>
          </a:p>
          <a:p>
            <a:pPr marL="514350" indent="-514350">
              <a:buFont typeface="+mj-lt"/>
              <a:buAutoNum type="arabicPeriod"/>
            </a:pPr>
            <a:r>
              <a:rPr lang="zh-CN" altLang="en-US" b="1" dirty="0">
                <a:solidFill>
                  <a:srgbClr val="0000FF"/>
                </a:solidFill>
              </a:rPr>
              <a:t>机器学习简介</a:t>
            </a:r>
            <a:endParaRPr lang="en-US" altLang="zh-CN" b="1" dirty="0">
              <a:solidFill>
                <a:srgbClr val="0000FF"/>
              </a:solidFill>
            </a:endParaRPr>
          </a:p>
          <a:p>
            <a:pPr lvl="1">
              <a:spcBef>
                <a:spcPts val="600"/>
              </a:spcBef>
            </a:pPr>
            <a:r>
              <a:rPr lang="zh-CN" altLang="en-US" dirty="0">
                <a:latin typeface="Times New Roman" panose="02020603050405020304" pitchFamily="18" charset="0"/>
                <a:ea typeface="华文行楷" panose="02010800040101010101" pitchFamily="2" charset="-122"/>
              </a:rPr>
              <a:t>为什么要机器学习（</a:t>
            </a:r>
            <a:r>
              <a:rPr lang="en-US" altLang="zh-CN" i="1" dirty="0">
                <a:latin typeface="Times New Roman" panose="02020603050405020304" pitchFamily="18" charset="0"/>
                <a:ea typeface="华文行楷" panose="02010800040101010101" pitchFamily="2" charset="-122"/>
              </a:rPr>
              <a:t>Why</a:t>
            </a:r>
            <a:r>
              <a:rPr lang="zh-CN" altLang="en-US" i="1" dirty="0">
                <a:latin typeface="Times New Roman" panose="02020603050405020304" pitchFamily="18" charset="0"/>
                <a:ea typeface="华文行楷" panose="02010800040101010101" pitchFamily="2" charset="-122"/>
              </a:rPr>
              <a:t>）</a:t>
            </a:r>
            <a:endParaRPr lang="en-US" altLang="zh-CN" i="1" dirty="0">
              <a:latin typeface="Times New Roman" panose="02020603050405020304" pitchFamily="18" charset="0"/>
              <a:ea typeface="华文行楷" panose="02010800040101010101" pitchFamily="2" charset="-122"/>
            </a:endParaRPr>
          </a:p>
          <a:p>
            <a:pPr lvl="1">
              <a:spcBef>
                <a:spcPts val="600"/>
              </a:spcBef>
            </a:pPr>
            <a:r>
              <a:rPr lang="zh-CN" altLang="en-US" dirty="0">
                <a:latin typeface="Times New Roman" panose="02020603050405020304" pitchFamily="18" charset="0"/>
                <a:ea typeface="华文行楷" panose="02010800040101010101" pitchFamily="2" charset="-122"/>
              </a:rPr>
              <a:t>什么是机器学习（</a:t>
            </a:r>
            <a:r>
              <a:rPr lang="en-US" altLang="zh-CN" i="1" dirty="0">
                <a:latin typeface="Times New Roman" panose="02020603050405020304" pitchFamily="18" charset="0"/>
                <a:ea typeface="华文行楷" panose="02010800040101010101" pitchFamily="2" charset="-122"/>
              </a:rPr>
              <a:t>What</a:t>
            </a:r>
            <a:r>
              <a:rPr lang="zh-CN" altLang="en-US" dirty="0">
                <a:latin typeface="Times New Roman" panose="02020603050405020304" pitchFamily="18" charset="0"/>
                <a:ea typeface="华文行楷" panose="02010800040101010101" pitchFamily="2" charset="-122"/>
              </a:rPr>
              <a:t>）</a:t>
            </a:r>
            <a:endParaRPr lang="en-US" altLang="zh-CN" dirty="0">
              <a:latin typeface="Times New Roman" panose="02020603050405020304" pitchFamily="18" charset="0"/>
              <a:ea typeface="华文行楷" panose="02010800040101010101" pitchFamily="2" charset="-122"/>
            </a:endParaRPr>
          </a:p>
          <a:p>
            <a:pPr lvl="1">
              <a:spcBef>
                <a:spcPts val="600"/>
              </a:spcBef>
            </a:pPr>
            <a:r>
              <a:rPr lang="zh-CN" altLang="en-US" dirty="0">
                <a:solidFill>
                  <a:srgbClr val="0000FF"/>
                </a:solidFill>
                <a:latin typeface="Times New Roman" panose="02020603050405020304" pitchFamily="18" charset="0"/>
                <a:ea typeface="华文行楷" panose="02010800040101010101" pitchFamily="2" charset="-122"/>
              </a:rPr>
              <a:t>机器学习的分类（</a:t>
            </a:r>
            <a:r>
              <a:rPr lang="en-US" altLang="zh-CN" i="1" dirty="0">
                <a:solidFill>
                  <a:srgbClr val="0000FF"/>
                </a:solidFill>
                <a:latin typeface="Times New Roman" panose="02020603050405020304" pitchFamily="18" charset="0"/>
                <a:ea typeface="华文行楷" panose="02010800040101010101" pitchFamily="2" charset="-122"/>
              </a:rPr>
              <a:t>Classification</a:t>
            </a:r>
            <a:r>
              <a:rPr lang="zh-CN" altLang="en-US" dirty="0">
                <a:solidFill>
                  <a:srgbClr val="0000FF"/>
                </a:solidFill>
                <a:latin typeface="Times New Roman" panose="02020603050405020304" pitchFamily="18" charset="0"/>
                <a:ea typeface="华文行楷" panose="02010800040101010101" pitchFamily="2" charset="-122"/>
              </a:rPr>
              <a:t>）</a:t>
            </a:r>
            <a:endParaRPr lang="en-US" altLang="zh-CN" dirty="0">
              <a:solidFill>
                <a:srgbClr val="0000FF"/>
              </a:solidFill>
              <a:latin typeface="Times New Roman" panose="02020603050405020304" pitchFamily="18" charset="0"/>
              <a:ea typeface="华文行楷" panose="02010800040101010101" pitchFamily="2" charset="-122"/>
            </a:endParaRPr>
          </a:p>
          <a:p>
            <a:pPr marL="514350" indent="-514350">
              <a:buFont typeface="+mj-lt"/>
              <a:buAutoNum type="arabicPeriod"/>
            </a:pPr>
            <a:r>
              <a:rPr lang="zh-CN" altLang="en-US" b="1" dirty="0">
                <a:solidFill>
                  <a:schemeClr val="bg1">
                    <a:lumMod val="50000"/>
                  </a:schemeClr>
                </a:solidFill>
              </a:rPr>
              <a:t>机器学习基本流程</a:t>
            </a:r>
            <a:endParaRPr lang="en-US" altLang="zh-CN" b="1" dirty="0">
              <a:solidFill>
                <a:schemeClr val="bg1">
                  <a:lumMod val="50000"/>
                </a:schemeClr>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64</a:t>
            </a:fld>
            <a:endParaRPr lang="en-US" altLang="zh-CN"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16660"/>
            <a:ext cx="8563356" cy="1441099"/>
          </a:xfrm>
        </p:spPr>
        <p:txBody>
          <a:bodyPr>
            <a:normAutofit/>
          </a:bodyPr>
          <a:lstStyle/>
          <a:p>
            <a:pPr algn="ctr"/>
            <a:r>
              <a:rPr lang="zh-CN" altLang="en-US" sz="4000" b="1" dirty="0"/>
              <a:t>机器学习按任务的分类</a:t>
            </a:r>
            <a:endParaRPr lang="en-US" sz="3200" b="1" dirty="0"/>
          </a:p>
        </p:txBody>
      </p:sp>
      <p:sp>
        <p:nvSpPr>
          <p:cNvPr id="4" name="Oval 3"/>
          <p:cNvSpPr/>
          <p:nvPr/>
        </p:nvSpPr>
        <p:spPr>
          <a:xfrm>
            <a:off x="1582880" y="1717132"/>
            <a:ext cx="2468880" cy="24688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Calibri" panose="020F0502020204030204" pitchFamily="34" charset="0"/>
                <a:cs typeface="Calibri" panose="020F0502020204030204" pitchFamily="34" charset="0"/>
              </a:rPr>
              <a:t>Supervised</a:t>
            </a:r>
          </a:p>
          <a:p>
            <a:pPr algn="ctr"/>
            <a:r>
              <a:rPr lang="en-US" b="1" dirty="0">
                <a:solidFill>
                  <a:schemeClr val="tx1"/>
                </a:solidFill>
                <a:latin typeface="Calibri" panose="020F0502020204030204" pitchFamily="34" charset="0"/>
                <a:cs typeface="Calibri" panose="020F0502020204030204" pitchFamily="34" charset="0"/>
              </a:rPr>
              <a:t> Learning</a:t>
            </a:r>
          </a:p>
        </p:txBody>
      </p:sp>
      <p:sp>
        <p:nvSpPr>
          <p:cNvPr id="7" name="Oval 6"/>
          <p:cNvSpPr/>
          <p:nvPr/>
        </p:nvSpPr>
        <p:spPr>
          <a:xfrm>
            <a:off x="5051662" y="1731116"/>
            <a:ext cx="2468880" cy="24688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Calibri" panose="020F0502020204030204" pitchFamily="34" charset="0"/>
                <a:cs typeface="Calibri" panose="020F0502020204030204" pitchFamily="34" charset="0"/>
              </a:rPr>
              <a:t>Unsupervised</a:t>
            </a:r>
          </a:p>
          <a:p>
            <a:pPr algn="ctr"/>
            <a:r>
              <a:rPr lang="en-US" b="1" dirty="0">
                <a:solidFill>
                  <a:schemeClr val="tx1"/>
                </a:solidFill>
                <a:latin typeface="Calibri" panose="020F0502020204030204" pitchFamily="34" charset="0"/>
                <a:cs typeface="Calibri" panose="020F0502020204030204" pitchFamily="34" charset="0"/>
              </a:rPr>
              <a:t> Learning</a:t>
            </a:r>
          </a:p>
        </p:txBody>
      </p:sp>
      <p:sp>
        <p:nvSpPr>
          <p:cNvPr id="8" name="Oval 7"/>
          <p:cNvSpPr/>
          <p:nvPr/>
        </p:nvSpPr>
        <p:spPr>
          <a:xfrm>
            <a:off x="3299460" y="3963487"/>
            <a:ext cx="2640692" cy="246888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latin typeface="Calibri" panose="020F0502020204030204" pitchFamily="34" charset="0"/>
                <a:cs typeface="Calibri" panose="020F0502020204030204" pitchFamily="34" charset="0"/>
              </a:rPr>
              <a:t>Reinforcement </a:t>
            </a:r>
          </a:p>
          <a:p>
            <a:pPr algn="ctr"/>
            <a:r>
              <a:rPr lang="en-US" b="1" dirty="0">
                <a:solidFill>
                  <a:schemeClr val="tx1"/>
                </a:solidFill>
                <a:latin typeface="Calibri" panose="020F0502020204030204" pitchFamily="34" charset="0"/>
                <a:cs typeface="Calibri" panose="020F0502020204030204" pitchFamily="34" charset="0"/>
              </a:rPr>
              <a:t> Learning</a:t>
            </a:r>
          </a:p>
        </p:txBody>
      </p:sp>
      <p:sp>
        <p:nvSpPr>
          <p:cNvPr id="6" name="文本框 5"/>
          <p:cNvSpPr txBox="1"/>
          <p:nvPr/>
        </p:nvSpPr>
        <p:spPr>
          <a:xfrm>
            <a:off x="2195736" y="3429000"/>
            <a:ext cx="1224136" cy="400110"/>
          </a:xfrm>
          <a:prstGeom prst="rect">
            <a:avLst/>
          </a:prstGeom>
          <a:noFill/>
        </p:spPr>
        <p:txBody>
          <a:bodyPr wrap="square" rtlCol="0">
            <a:spAutoFit/>
          </a:bodyPr>
          <a:lstStyle/>
          <a:p>
            <a:r>
              <a:rPr lang="zh-CN" altLang="en-US" sz="2000" b="1" dirty="0"/>
              <a:t>监督学习</a:t>
            </a:r>
          </a:p>
        </p:txBody>
      </p:sp>
      <p:sp>
        <p:nvSpPr>
          <p:cNvPr id="9" name="文本框 8"/>
          <p:cNvSpPr txBox="1"/>
          <p:nvPr/>
        </p:nvSpPr>
        <p:spPr>
          <a:xfrm>
            <a:off x="5652120" y="3429000"/>
            <a:ext cx="1512168" cy="400110"/>
          </a:xfrm>
          <a:prstGeom prst="rect">
            <a:avLst/>
          </a:prstGeom>
          <a:noFill/>
        </p:spPr>
        <p:txBody>
          <a:bodyPr wrap="square" rtlCol="0">
            <a:spAutoFit/>
          </a:bodyPr>
          <a:lstStyle/>
          <a:p>
            <a:r>
              <a:rPr lang="zh-CN" altLang="en-US" sz="2000" b="1" dirty="0"/>
              <a:t>无监督学习</a:t>
            </a:r>
          </a:p>
        </p:txBody>
      </p:sp>
      <p:sp>
        <p:nvSpPr>
          <p:cNvPr id="10" name="文本框 9"/>
          <p:cNvSpPr txBox="1"/>
          <p:nvPr/>
        </p:nvSpPr>
        <p:spPr>
          <a:xfrm>
            <a:off x="3995936" y="5621178"/>
            <a:ext cx="1296144" cy="400110"/>
          </a:xfrm>
          <a:prstGeom prst="rect">
            <a:avLst/>
          </a:prstGeom>
          <a:noFill/>
        </p:spPr>
        <p:txBody>
          <a:bodyPr wrap="square" rtlCol="0">
            <a:spAutoFit/>
          </a:bodyPr>
          <a:lstStyle/>
          <a:p>
            <a:r>
              <a:rPr lang="zh-CN" altLang="en-US" sz="2000" b="1" dirty="0"/>
              <a:t>强化学习</a:t>
            </a:r>
          </a:p>
        </p:txBody>
      </p:sp>
      <p:sp>
        <p:nvSpPr>
          <p:cNvPr id="3" name="灯片编号占位符 2"/>
          <p:cNvSpPr>
            <a:spLocks noGrp="1"/>
          </p:cNvSpPr>
          <p:nvPr>
            <p:ph type="sldNum" sz="quarter" idx="12"/>
          </p:nvPr>
        </p:nvSpPr>
        <p:spPr/>
        <p:txBody>
          <a:bodyPr/>
          <a:lstStyle/>
          <a:p>
            <a:pPr>
              <a:defRPr/>
            </a:pPr>
            <a:fld id="{6E116B98-1FBF-4184-9B51-DC29ABEA845F}" type="slidenum">
              <a:rPr lang="en-US" altLang="zh-CN" b="1" smtClean="0"/>
              <a:t>65</a:t>
            </a:fld>
            <a:endParaRPr lang="en-US" altLang="zh-CN"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2" name="标题 1"/>
          <p:cNvSpPr>
            <a:spLocks noGrp="1"/>
          </p:cNvSpPr>
          <p:nvPr>
            <p:ph type="title"/>
          </p:nvPr>
        </p:nvSpPr>
        <p:spPr>
          <a:xfrm>
            <a:off x="493204" y="29170"/>
            <a:ext cx="8229600" cy="1143000"/>
          </a:xfrm>
        </p:spPr>
        <p:txBody>
          <a:bodyPr>
            <a:normAutofit/>
          </a:bodyPr>
          <a:lstStyle/>
          <a:p>
            <a:r>
              <a:rPr lang="zh-CN" altLang="en-US" sz="3600" b="1" dirty="0"/>
              <a:t>监督学习</a:t>
            </a:r>
            <a:r>
              <a:rPr lang="en-US" altLang="zh-CN" sz="3600" b="1" dirty="0">
                <a:solidFill>
                  <a:srgbClr val="FF0000"/>
                </a:solidFill>
              </a:rPr>
              <a:t>Supervised learning </a:t>
            </a:r>
            <a:endParaRPr lang="zh-CN" altLang="en-US" sz="3600" b="1" dirty="0"/>
          </a:p>
        </p:txBody>
      </p:sp>
      <p:sp>
        <p:nvSpPr>
          <p:cNvPr id="5" name="矩形 4"/>
          <p:cNvSpPr/>
          <p:nvPr/>
        </p:nvSpPr>
        <p:spPr>
          <a:xfrm>
            <a:off x="3398460" y="3505200"/>
            <a:ext cx="1519765" cy="830997"/>
          </a:xfrm>
          <a:prstGeom prst="rect">
            <a:avLst/>
          </a:prstGeom>
          <a:noFill/>
        </p:spPr>
        <p:txBody>
          <a:bodyPr wrap="square" rtlCol="0" anchor="ctr">
            <a:spAutoFit/>
          </a:bodyPr>
          <a:lstStyle/>
          <a:p>
            <a:pPr algn="ctr"/>
            <a:endParaRPr lang="en-US" altLang="zh-CN" sz="2400" b="1" dirty="0"/>
          </a:p>
          <a:p>
            <a:pPr algn="ctr"/>
            <a:endParaRPr lang="zh-CN" altLang="en-US" sz="2400" b="1" dirty="0"/>
          </a:p>
        </p:txBody>
      </p:sp>
      <p:sp>
        <p:nvSpPr>
          <p:cNvPr id="6" name="文本框 5"/>
          <p:cNvSpPr txBox="1"/>
          <p:nvPr/>
        </p:nvSpPr>
        <p:spPr>
          <a:xfrm>
            <a:off x="395536" y="5634335"/>
            <a:ext cx="2574744" cy="461665"/>
          </a:xfrm>
          <a:prstGeom prst="rect">
            <a:avLst/>
          </a:prstGeom>
          <a:noFill/>
        </p:spPr>
        <p:txBody>
          <a:bodyPr wrap="none" rtlCol="0">
            <a:spAutoFit/>
          </a:bodyPr>
          <a:lstStyle/>
          <a:p>
            <a:r>
              <a:rPr lang="zh-CN" altLang="en-US" sz="2400" b="1" dirty="0"/>
              <a:t>独立同分布 </a:t>
            </a:r>
            <a:r>
              <a:rPr lang="en-US" altLang="zh-CN" sz="2400" b="1" dirty="0"/>
              <a:t>p(</a:t>
            </a:r>
            <a:r>
              <a:rPr lang="en-US" altLang="zh-CN" sz="2400" b="1" dirty="0" err="1"/>
              <a:t>x,y</a:t>
            </a:r>
            <a:r>
              <a:rPr lang="en-US" altLang="zh-CN" sz="2400" b="1" dirty="0"/>
              <a:t>)</a:t>
            </a:r>
            <a:endParaRPr lang="zh-CN" altLang="en-US" sz="2400" b="1" dirty="0"/>
          </a:p>
        </p:txBody>
      </p:sp>
      <p:sp>
        <p:nvSpPr>
          <p:cNvPr id="4" name="矩形 3"/>
          <p:cNvSpPr/>
          <p:nvPr/>
        </p:nvSpPr>
        <p:spPr>
          <a:xfrm>
            <a:off x="149378" y="4966900"/>
            <a:ext cx="6251422" cy="461665"/>
          </a:xfrm>
          <a:prstGeom prst="rect">
            <a:avLst/>
          </a:prstGeom>
          <a:noFill/>
        </p:spPr>
        <p:txBody>
          <a:bodyPr wrap="square" rtlCol="0" anchor="ctr">
            <a:spAutoFit/>
          </a:bodyPr>
          <a:lstStyle/>
          <a:p>
            <a:pPr algn="ctr"/>
            <a:endParaRPr lang="zh-CN" altLang="en-US" sz="2400" b="1" dirty="0"/>
          </a:p>
        </p:txBody>
      </p:sp>
      <p:sp>
        <p:nvSpPr>
          <p:cNvPr id="7" name="文本框 6"/>
          <p:cNvSpPr txBox="1"/>
          <p:nvPr/>
        </p:nvSpPr>
        <p:spPr>
          <a:xfrm>
            <a:off x="1043608" y="1243905"/>
            <a:ext cx="7128792" cy="1200329"/>
          </a:xfrm>
          <a:prstGeom prst="rect">
            <a:avLst/>
          </a:prstGeom>
          <a:noFill/>
        </p:spPr>
        <p:txBody>
          <a:bodyPr wrap="square" rtlCol="0">
            <a:spAutoFit/>
          </a:bodyPr>
          <a:lstStyle/>
          <a:p>
            <a:r>
              <a:rPr lang="zh-CN" altLang="en-US" sz="2400" b="1" dirty="0"/>
              <a:t>        监督学习是指通过让机器学习大量带有</a:t>
            </a:r>
            <a:r>
              <a:rPr lang="zh-CN" altLang="en-US" sz="2400" b="1" dirty="0">
                <a:solidFill>
                  <a:srgbClr val="0000FF"/>
                </a:solidFill>
              </a:rPr>
              <a:t>标签的样本数据</a:t>
            </a:r>
            <a:r>
              <a:rPr lang="zh-CN" altLang="en-US" sz="2400" b="1" dirty="0"/>
              <a:t>，训练出一个模型，并使该模型可以根据输入预测相应输出的过程。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0"/>
            <a:ext cx="8229600" cy="1143000"/>
          </a:xfrm>
        </p:spPr>
        <p:txBody>
          <a:bodyPr>
            <a:normAutofit/>
          </a:bodyPr>
          <a:lstStyle/>
          <a:p>
            <a:r>
              <a:rPr lang="zh-CN" altLang="en-US" sz="3600" b="1" dirty="0">
                <a:latin typeface="微软雅黑" panose="020B0503020204020204" pitchFamily="34" charset="-122"/>
                <a:ea typeface="微软雅黑" panose="020B0503020204020204" pitchFamily="34" charset="-122"/>
              </a:rPr>
              <a:t>监督学习</a:t>
            </a:r>
            <a:r>
              <a:rPr lang="en-US" altLang="zh-CN" sz="3600" b="1" dirty="0">
                <a:solidFill>
                  <a:srgbClr val="FF0000"/>
                </a:solidFill>
              </a:rPr>
              <a:t>Supervised learning </a:t>
            </a:r>
            <a:endParaRPr lang="zh-CN" altLang="en-US" sz="3600" b="1" dirty="0">
              <a:latin typeface="微软雅黑" panose="020B0503020204020204" pitchFamily="34" charset="-122"/>
              <a:ea typeface="微软雅黑" panose="020B0503020204020204" pitchFamily="34" charset="-122"/>
            </a:endParaRPr>
          </a:p>
        </p:txBody>
      </p:sp>
      <p:sp>
        <p:nvSpPr>
          <p:cNvPr id="9" name="内容占位符 2"/>
          <p:cNvSpPr txBox="1"/>
          <p:nvPr/>
        </p:nvSpPr>
        <p:spPr>
          <a:xfrm>
            <a:off x="1163755" y="1094789"/>
            <a:ext cx="5851102" cy="322547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a:buFont typeface="Wingdings" panose="05000000000000000000" pitchFamily="2" charset="2"/>
              <a:buChar char="p"/>
            </a:pPr>
            <a:r>
              <a:rPr lang="zh-CN" altLang="en-US" sz="2800" b="1" dirty="0"/>
              <a:t>预测目标：</a:t>
            </a:r>
            <a:endParaRPr lang="en-US" altLang="zh-CN" sz="2800" b="1" dirty="0"/>
          </a:p>
          <a:p>
            <a:pPr lvl="1"/>
            <a:r>
              <a:rPr lang="zh-CN" altLang="en-US" sz="2400" b="1" dirty="0"/>
              <a:t>分类：</a:t>
            </a:r>
            <a:r>
              <a:rPr lang="zh-CN" altLang="en-US" sz="2400" b="1" dirty="0">
                <a:solidFill>
                  <a:srgbClr val="0000FF"/>
                </a:solidFill>
              </a:rPr>
              <a:t>输出为离散值</a:t>
            </a:r>
            <a:endParaRPr lang="en-US" altLang="zh-CN" sz="2400" b="1" dirty="0">
              <a:solidFill>
                <a:srgbClr val="0000FF"/>
              </a:solidFill>
            </a:endParaRPr>
          </a:p>
          <a:p>
            <a:pPr lvl="2"/>
            <a:r>
              <a:rPr lang="zh-CN" altLang="en-US" sz="2000" b="1" dirty="0"/>
              <a:t>二分类：行人、非行人</a:t>
            </a:r>
            <a:endParaRPr lang="en-US" altLang="zh-CN" sz="2000" b="1" dirty="0"/>
          </a:p>
          <a:p>
            <a:pPr lvl="2"/>
            <a:r>
              <a:rPr lang="zh-CN" altLang="en-US" sz="2000" b="1" dirty="0"/>
              <a:t>多分类：行人、车辆、树木</a:t>
            </a:r>
            <a:r>
              <a:rPr lang="en-US" altLang="zh-CN" sz="2000" b="1" dirty="0"/>
              <a:t>…</a:t>
            </a:r>
            <a:r>
              <a:rPr lang="zh-CN" altLang="en-US" sz="2000" b="1" dirty="0"/>
              <a:t> </a:t>
            </a:r>
            <a:endParaRPr lang="en-US" altLang="zh-CN" sz="2000" b="1" dirty="0"/>
          </a:p>
          <a:p>
            <a:pPr lvl="1"/>
            <a:r>
              <a:rPr lang="zh-CN" altLang="en-US" sz="2400" b="1" dirty="0"/>
              <a:t>回归：</a:t>
            </a:r>
            <a:r>
              <a:rPr lang="zh-CN" altLang="en-US" sz="2400" b="1" dirty="0">
                <a:solidFill>
                  <a:srgbClr val="0000FF"/>
                </a:solidFill>
              </a:rPr>
              <a:t>输出为连续值</a:t>
            </a:r>
            <a:endParaRPr lang="en-US" altLang="zh-CN" sz="2400" b="1" dirty="0">
              <a:solidFill>
                <a:srgbClr val="0000FF"/>
              </a:solidFill>
            </a:endParaRPr>
          </a:p>
          <a:p>
            <a:pPr marL="457200" lvl="1" indent="0">
              <a:buNone/>
            </a:pPr>
            <a:r>
              <a:rPr lang="zh-CN" altLang="en-US" sz="2000" b="1" dirty="0"/>
              <a:t>           行人的坐标</a:t>
            </a:r>
            <a:endParaRPr lang="en-US" altLang="zh-CN" sz="2000" b="1" dirty="0"/>
          </a:p>
          <a:p>
            <a:pPr lvl="1"/>
            <a:endParaRPr lang="en-US" altLang="zh-CN" sz="1800" b="1" dirty="0"/>
          </a:p>
        </p:txBody>
      </p:sp>
      <p:sp>
        <p:nvSpPr>
          <p:cNvPr id="2" name="灯片编号占位符 1"/>
          <p:cNvSpPr>
            <a:spLocks noGrp="1"/>
          </p:cNvSpPr>
          <p:nvPr>
            <p:ph type="sldNum" sz="quarter" idx="12"/>
          </p:nvPr>
        </p:nvSpPr>
        <p:spPr/>
        <p:txBody>
          <a:bodyPr/>
          <a:lstStyle/>
          <a:p>
            <a:pPr>
              <a:defRPr/>
            </a:pPr>
            <a:fld id="{E43F8DB7-436B-47EF-AEB8-CCC7FBD3CCA3}" type="slidenum">
              <a:rPr lang="en-US" altLang="zh-CN" b="1" smtClean="0"/>
              <a:t>67</a:t>
            </a:fld>
            <a:endParaRPr lang="en-US" altLang="zh-CN" b="1"/>
          </a:p>
        </p:txBody>
      </p:sp>
      <p:sp>
        <p:nvSpPr>
          <p:cNvPr id="8" name="Text Box 8"/>
          <p:cNvSpPr txBox="1">
            <a:spLocks noChangeArrowheads="1"/>
          </p:cNvSpPr>
          <p:nvPr/>
        </p:nvSpPr>
        <p:spPr bwMode="auto">
          <a:xfrm>
            <a:off x="6277519" y="4132145"/>
            <a:ext cx="1132408" cy="523220"/>
          </a:xfrm>
          <a:prstGeom prst="rect">
            <a:avLst/>
          </a:prstGeom>
          <a:noFill/>
          <a:ln w="9525">
            <a:noFill/>
            <a:miter lim="800000"/>
          </a:ln>
        </p:spPr>
        <p:txBody>
          <a:bodyPr wrap="square">
            <a:spAutoFit/>
          </a:bodyPr>
          <a:lstStyle/>
          <a:p>
            <a:pPr defTabSz="913130" eaLnBrk="0" hangingPunct="0">
              <a:spcBef>
                <a:spcPct val="50000"/>
              </a:spcBef>
            </a:pPr>
            <a:r>
              <a:rPr lang="zh-CN" altLang="en-US" b="1" dirty="0">
                <a:solidFill>
                  <a:srgbClr val="0432FF"/>
                </a:solidFill>
              </a:rPr>
              <a:t>回归</a:t>
            </a:r>
          </a:p>
        </p:txBody>
      </p:sp>
      <p:sp>
        <p:nvSpPr>
          <p:cNvPr id="10" name="Text Box 9"/>
          <p:cNvSpPr txBox="1">
            <a:spLocks noChangeArrowheads="1"/>
          </p:cNvSpPr>
          <p:nvPr/>
        </p:nvSpPr>
        <p:spPr bwMode="auto">
          <a:xfrm>
            <a:off x="2497230" y="4156312"/>
            <a:ext cx="1254234" cy="523220"/>
          </a:xfrm>
          <a:prstGeom prst="rect">
            <a:avLst/>
          </a:prstGeom>
          <a:noFill/>
          <a:ln w="9525">
            <a:noFill/>
            <a:miter lim="800000"/>
          </a:ln>
        </p:spPr>
        <p:txBody>
          <a:bodyPr wrap="square">
            <a:spAutoFit/>
          </a:bodyPr>
          <a:lstStyle/>
          <a:p>
            <a:pPr defTabSz="913130" eaLnBrk="0" hangingPunct="0">
              <a:spcBef>
                <a:spcPct val="50000"/>
              </a:spcBef>
            </a:pPr>
            <a:r>
              <a:rPr lang="zh-CN" altLang="en-US" b="1" dirty="0">
                <a:solidFill>
                  <a:srgbClr val="0432FF"/>
                </a:solidFill>
              </a:rPr>
              <a:t>分类</a:t>
            </a:r>
          </a:p>
        </p:txBody>
      </p:sp>
      <p:pic>
        <p:nvPicPr>
          <p:cNvPr id="11" name="Picture 11"/>
          <p:cNvPicPr>
            <a:picLocks noChangeAspect="1" noChangeArrowheads="1"/>
          </p:cNvPicPr>
          <p:nvPr/>
        </p:nvPicPr>
        <p:blipFill>
          <a:blip r:embed="rId2" cstate="print"/>
          <a:srcRect/>
          <a:stretch>
            <a:fillRect/>
          </a:stretch>
        </p:blipFill>
        <p:spPr bwMode="auto">
          <a:xfrm>
            <a:off x="4818710" y="4521793"/>
            <a:ext cx="3643106" cy="2199682"/>
          </a:xfrm>
          <a:prstGeom prst="rect">
            <a:avLst/>
          </a:prstGeom>
          <a:noFill/>
          <a:ln w="9525">
            <a:noFill/>
            <a:miter lim="800000"/>
            <a:headEnd/>
            <a:tailEnd/>
          </a:ln>
        </p:spPr>
      </p:pic>
      <p:pic>
        <p:nvPicPr>
          <p:cNvPr id="12" name="Picture 12"/>
          <p:cNvPicPr>
            <a:picLocks noChangeAspect="1" noChangeArrowheads="1"/>
          </p:cNvPicPr>
          <p:nvPr/>
        </p:nvPicPr>
        <p:blipFill>
          <a:blip r:embed="rId3" cstate="print"/>
          <a:srcRect/>
          <a:stretch>
            <a:fillRect/>
          </a:stretch>
        </p:blipFill>
        <p:spPr bwMode="auto">
          <a:xfrm>
            <a:off x="1116155" y="4603216"/>
            <a:ext cx="3559076" cy="203349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a:xfrm>
            <a:off x="536625" y="12073"/>
            <a:ext cx="8229600" cy="1143000"/>
          </a:xfrm>
        </p:spPr>
        <p:txBody>
          <a:bodyPr vert="horz" wrap="square" lIns="91440" tIns="45720" rIns="91440" bIns="45720" anchor="ctr"/>
          <a:lstStyle/>
          <a:p>
            <a:r>
              <a:rPr lang="zh-CN" altLang="en-US" b="1" dirty="0"/>
              <a:t>常见的监督学习算法</a:t>
            </a:r>
          </a:p>
        </p:txBody>
      </p:sp>
      <p:sp>
        <p:nvSpPr>
          <p:cNvPr id="63490" name="内容占位符 2"/>
          <p:cNvSpPr>
            <a:spLocks noGrp="1"/>
          </p:cNvSpPr>
          <p:nvPr>
            <p:ph idx="1"/>
          </p:nvPr>
        </p:nvSpPr>
        <p:spPr>
          <a:xfrm>
            <a:off x="683568" y="1155073"/>
            <a:ext cx="8229600" cy="4525963"/>
          </a:xfrm>
        </p:spPr>
        <p:txBody>
          <a:bodyPr vert="horz" wrap="square" lIns="91440" tIns="45720" rIns="91440" bIns="45720" anchor="t"/>
          <a:lstStyle/>
          <a:p>
            <a:r>
              <a:rPr lang="en-US" altLang="zh-CN" b="1" dirty="0">
                <a:latin typeface="Times New Roman" panose="02020603050405020304" pitchFamily="18" charset="0"/>
              </a:rPr>
              <a:t>Linear Regression</a:t>
            </a:r>
          </a:p>
          <a:p>
            <a:r>
              <a:rPr lang="en-US" altLang="zh-CN" b="1" dirty="0">
                <a:latin typeface="Times New Roman" panose="02020603050405020304" pitchFamily="18" charset="0"/>
              </a:rPr>
              <a:t>Logistic Regression</a:t>
            </a:r>
          </a:p>
          <a:p>
            <a:r>
              <a:rPr lang="en-US" altLang="zh-CN" b="1" dirty="0">
                <a:latin typeface="Times New Roman" panose="02020603050405020304" pitchFamily="18" charset="0"/>
              </a:rPr>
              <a:t>Neural networks</a:t>
            </a:r>
            <a:endParaRPr lang="en-US" altLang="zh-CN" b="1" dirty="0">
              <a:latin typeface="Times New Roman" panose="02020603050405020304" pitchFamily="18" charset="0"/>
              <a:ea typeface="Times New Roman" panose="02020603050405020304" pitchFamily="18" charset="0"/>
            </a:endParaRPr>
          </a:p>
          <a:p>
            <a:r>
              <a:rPr lang="en-US" altLang="zh-CN" b="1" dirty="0">
                <a:latin typeface="Times New Roman" panose="02020603050405020304" pitchFamily="18" charset="0"/>
              </a:rPr>
              <a:t>Support Vector Machines (SVMs)</a:t>
            </a:r>
          </a:p>
        </p:txBody>
      </p:sp>
      <p:sp>
        <p:nvSpPr>
          <p:cNvPr id="4" name="Text Box 8"/>
          <p:cNvSpPr txBox="1">
            <a:spLocks noChangeArrowheads="1"/>
          </p:cNvSpPr>
          <p:nvPr/>
        </p:nvSpPr>
        <p:spPr bwMode="auto">
          <a:xfrm>
            <a:off x="2494610" y="3679917"/>
            <a:ext cx="1132408" cy="523220"/>
          </a:xfrm>
          <a:prstGeom prst="rect">
            <a:avLst/>
          </a:prstGeom>
          <a:noFill/>
          <a:ln w="9525">
            <a:noFill/>
            <a:miter lim="800000"/>
          </a:ln>
        </p:spPr>
        <p:txBody>
          <a:bodyPr wrap="square">
            <a:spAutoFit/>
          </a:bodyPr>
          <a:lstStyle/>
          <a:p>
            <a:pPr defTabSz="913130" eaLnBrk="0" hangingPunct="0">
              <a:spcBef>
                <a:spcPct val="50000"/>
              </a:spcBef>
            </a:pPr>
            <a:r>
              <a:rPr lang="zh-CN" altLang="en-US" b="1" dirty="0">
                <a:solidFill>
                  <a:srgbClr val="0432FF"/>
                </a:solidFill>
              </a:rPr>
              <a:t>回归</a:t>
            </a:r>
          </a:p>
        </p:txBody>
      </p:sp>
      <p:sp>
        <p:nvSpPr>
          <p:cNvPr id="5" name="Text Box 9"/>
          <p:cNvSpPr txBox="1">
            <a:spLocks noChangeArrowheads="1"/>
          </p:cNvSpPr>
          <p:nvPr/>
        </p:nvSpPr>
        <p:spPr bwMode="auto">
          <a:xfrm>
            <a:off x="6023622" y="3679917"/>
            <a:ext cx="1254234" cy="523220"/>
          </a:xfrm>
          <a:prstGeom prst="rect">
            <a:avLst/>
          </a:prstGeom>
          <a:noFill/>
          <a:ln w="9525">
            <a:noFill/>
            <a:miter lim="800000"/>
          </a:ln>
        </p:spPr>
        <p:txBody>
          <a:bodyPr wrap="square">
            <a:spAutoFit/>
          </a:bodyPr>
          <a:lstStyle/>
          <a:p>
            <a:pPr defTabSz="913130" eaLnBrk="0" hangingPunct="0">
              <a:spcBef>
                <a:spcPct val="50000"/>
              </a:spcBef>
            </a:pPr>
            <a:r>
              <a:rPr lang="zh-CN" altLang="en-US" b="1" dirty="0">
                <a:solidFill>
                  <a:srgbClr val="0432FF"/>
                </a:solidFill>
              </a:rPr>
              <a:t>分类</a:t>
            </a:r>
          </a:p>
        </p:txBody>
      </p:sp>
      <p:pic>
        <p:nvPicPr>
          <p:cNvPr id="6" name="Picture 11"/>
          <p:cNvPicPr>
            <a:picLocks noChangeAspect="1" noChangeArrowheads="1"/>
          </p:cNvPicPr>
          <p:nvPr/>
        </p:nvPicPr>
        <p:blipFill>
          <a:blip r:embed="rId2" cstate="print"/>
          <a:srcRect/>
          <a:stretch>
            <a:fillRect/>
          </a:stretch>
        </p:blipFill>
        <p:spPr bwMode="auto">
          <a:xfrm>
            <a:off x="1035801" y="4140589"/>
            <a:ext cx="3643106" cy="2199682"/>
          </a:xfrm>
          <a:prstGeom prst="rect">
            <a:avLst/>
          </a:prstGeom>
          <a:noFill/>
          <a:ln w="9525">
            <a:noFill/>
            <a:miter lim="800000"/>
            <a:headEnd/>
            <a:tailEnd/>
          </a:ln>
        </p:spPr>
      </p:pic>
      <p:pic>
        <p:nvPicPr>
          <p:cNvPr id="7" name="Picture 12"/>
          <p:cNvPicPr>
            <a:picLocks noChangeAspect="1" noChangeArrowheads="1"/>
          </p:cNvPicPr>
          <p:nvPr/>
        </p:nvPicPr>
        <p:blipFill>
          <a:blip r:embed="rId3" cstate="print"/>
          <a:srcRect/>
          <a:stretch>
            <a:fillRect/>
          </a:stretch>
        </p:blipFill>
        <p:spPr bwMode="auto">
          <a:xfrm>
            <a:off x="4642547" y="4224479"/>
            <a:ext cx="3559076" cy="2033490"/>
          </a:xfrm>
          <a:prstGeom prst="rect">
            <a:avLst/>
          </a:prstGeom>
          <a:noFill/>
          <a:ln w="9525">
            <a:noFill/>
            <a:miter lim="800000"/>
            <a:headEnd/>
            <a:tailEnd/>
          </a:ln>
        </p:spPr>
      </p:pic>
      <p:sp>
        <p:nvSpPr>
          <p:cNvPr id="8" name="灯片编号占位符 7"/>
          <p:cNvSpPr>
            <a:spLocks noGrp="1"/>
          </p:cNvSpPr>
          <p:nvPr>
            <p:ph type="sldNum" sz="quarter" idx="12"/>
          </p:nvPr>
        </p:nvSpPr>
        <p:spPr>
          <a:xfrm>
            <a:off x="6632625" y="6283651"/>
            <a:ext cx="2133600" cy="365125"/>
          </a:xfrm>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68</a:t>
            </a:fld>
            <a:endParaRPr lang="en-US" altLang="zh-CN" strike="noStrike" noProof="1">
              <a:latin typeface="Garamond" panose="02020404030301010803"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000" b="1" dirty="0"/>
              <a:t>无监督学习</a:t>
            </a:r>
            <a:r>
              <a:rPr lang="en-US" altLang="zh-CN" sz="4000" b="1" dirty="0">
                <a:solidFill>
                  <a:srgbClr val="FF0000"/>
                </a:solidFill>
              </a:rPr>
              <a:t>Unsupervised learning </a:t>
            </a:r>
            <a:endParaRPr lang="en-US" sz="40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158" y="1350632"/>
                <a:ext cx="8663330" cy="4525963"/>
              </a:xfrm>
            </p:spPr>
            <p:txBody>
              <a:bodyPr/>
              <a:lstStyle/>
              <a:p>
                <a:r>
                  <a:rPr lang="zh-CN" altLang="en-US" b="1" dirty="0"/>
                  <a:t> </a:t>
                </a:r>
                <a:r>
                  <a:rPr lang="en-US" altLang="zh-CN" b="1" dirty="0"/>
                  <a:t>Dataset</a:t>
                </a:r>
                <a:r>
                  <a:rPr lang="zh-CN" altLang="en-US" b="1" dirty="0"/>
                  <a:t> </a:t>
                </a:r>
                <a:r>
                  <a:rPr lang="en-US" altLang="zh-CN" b="1" dirty="0"/>
                  <a:t>contains</a:t>
                </a:r>
                <a:r>
                  <a:rPr lang="zh-CN" altLang="en-US" b="1" dirty="0"/>
                  <a:t> </a:t>
                </a:r>
                <a:r>
                  <a:rPr lang="en-US" altLang="zh-CN" b="1" dirty="0">
                    <a:solidFill>
                      <a:srgbClr val="FF0000"/>
                    </a:solidFill>
                  </a:rPr>
                  <a:t>no</a:t>
                </a:r>
                <a:r>
                  <a:rPr lang="zh-CN" altLang="en-US" b="1" dirty="0">
                    <a:solidFill>
                      <a:srgbClr val="FF0000"/>
                    </a:solidFill>
                  </a:rPr>
                  <a:t> </a:t>
                </a:r>
                <a:r>
                  <a:rPr lang="en-US" altLang="zh-CN" b="1" dirty="0">
                    <a:solidFill>
                      <a:srgbClr val="FF0000"/>
                    </a:solidFill>
                  </a:rPr>
                  <a:t>labels </a:t>
                </a:r>
                <a:r>
                  <a:rPr lang="zh-CN" altLang="en-US" b="1" dirty="0"/>
                  <a:t>无标签</a:t>
                </a:r>
                <a:r>
                  <a:rPr lang="en-US" altLang="zh-CN" b="1" dirty="0">
                    <a:solidFill>
                      <a:srgbClr val="FF0000"/>
                    </a:solidFill>
                  </a:rPr>
                  <a:t>:</a:t>
                </a:r>
                <a:r>
                  <a:rPr lang="zh-CN" altLang="en-US" b="1" dirty="0">
                    <a:solidFill>
                      <a:srgbClr val="FF0000"/>
                    </a:solidFill>
                  </a:rPr>
                  <a:t> </a:t>
                </a:r>
                <a14:m>
                  <m:oMath xmlns:m="http://schemas.openxmlformats.org/officeDocument/2006/math">
                    <m:sSup>
                      <m:sSupPr>
                        <m:ctrlPr>
                          <a:rPr lang="en-US" b="1" i="1">
                            <a:latin typeface="Cambria Math" panose="02040503050406030204" pitchFamily="18" charset="0"/>
                          </a:rPr>
                        </m:ctrlPr>
                      </m:sSupPr>
                      <m:e>
                        <m:r>
                          <a:rPr lang="en-US" b="1" i="1" smtClean="0">
                            <a:latin typeface="Cambria Math" panose="02040503050406030204" pitchFamily="18" charset="0"/>
                          </a:rPr>
                          <m:t>𝒙</m:t>
                        </m:r>
                      </m:e>
                      <m:sup>
                        <m:d>
                          <m:dPr>
                            <m:ctrlPr>
                              <a:rPr lang="en-US" b="1" i="1">
                                <a:latin typeface="Cambria Math" panose="02040503050406030204" pitchFamily="18" charset="0"/>
                              </a:rPr>
                            </m:ctrlPr>
                          </m:dPr>
                          <m:e>
                            <m:r>
                              <a:rPr lang="en-US" b="1" i="1" smtClean="0">
                                <a:latin typeface="Cambria Math" panose="02040503050406030204" pitchFamily="18" charset="0"/>
                              </a:rPr>
                              <m:t>𝟏</m:t>
                            </m:r>
                          </m:e>
                        </m:d>
                      </m:sup>
                    </m:sSup>
                    <m:r>
                      <a:rPr lang="en-US" b="1" i="1" smtClean="0">
                        <a:latin typeface="Cambria Math" panose="02040503050406030204" pitchFamily="18" charset="0"/>
                      </a:rPr>
                      <m:t>, …</m:t>
                    </m:r>
                    <m:sSup>
                      <m:sSupPr>
                        <m:ctrlPr>
                          <a:rPr lang="en-US" b="1" i="1">
                            <a:latin typeface="Cambria Math" panose="02040503050406030204" pitchFamily="18" charset="0"/>
                          </a:rPr>
                        </m:ctrlPr>
                      </m:sSupPr>
                      <m:e>
                        <m:r>
                          <a:rPr lang="en-US" b="1" i="1" smtClean="0">
                            <a:latin typeface="Cambria Math" panose="02040503050406030204" pitchFamily="18" charset="0"/>
                          </a:rPr>
                          <m:t>𝒙</m:t>
                        </m:r>
                      </m:e>
                      <m:sup>
                        <m:d>
                          <m:dPr>
                            <m:ctrlPr>
                              <a:rPr lang="en-US" b="1" i="1">
                                <a:latin typeface="Cambria Math" panose="02040503050406030204" pitchFamily="18" charset="0"/>
                              </a:rPr>
                            </m:ctrlPr>
                          </m:dPr>
                          <m:e>
                            <m:r>
                              <a:rPr lang="en-US" b="1" i="1" smtClean="0">
                                <a:latin typeface="Cambria Math" panose="02040503050406030204" pitchFamily="18" charset="0"/>
                              </a:rPr>
                              <m:t>𝒏</m:t>
                            </m:r>
                          </m:e>
                        </m:d>
                      </m:sup>
                    </m:sSup>
                  </m:oMath>
                </a14:m>
                <a:endParaRPr lang="en-US" b="1" dirty="0"/>
              </a:p>
              <a:p>
                <a:r>
                  <a:rPr lang="zh-CN" altLang="en-US" b="1" dirty="0"/>
                  <a:t> </a:t>
                </a:r>
                <a:endParaRPr lang="en-US" b="1"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01158" y="1350632"/>
                <a:ext cx="8663330" cy="4525963"/>
              </a:xfrm>
              <a:blipFill rotWithShape="1">
                <a:blip r:embed="rId3"/>
                <a:stretch>
                  <a:fillRect l="-2" t="-14" r="2" b="7"/>
                </a:stretch>
              </a:blipFill>
            </p:spPr>
            <p:txBody>
              <a:bodyPr/>
              <a:lstStyle/>
              <a:p>
                <a:r>
                  <a:rPr lang="zh-CN" alt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3531953"/>
            <a:ext cx="3950030" cy="26333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634" y="3531832"/>
            <a:ext cx="3950208" cy="2633472"/>
          </a:xfrm>
          <a:prstGeom prst="rect">
            <a:avLst/>
          </a:prstGeom>
        </p:spPr>
      </p:pic>
      <p:sp>
        <p:nvSpPr>
          <p:cNvPr id="13" name="Content Placeholder 2"/>
          <p:cNvSpPr txBox="1"/>
          <p:nvPr/>
        </p:nvSpPr>
        <p:spPr>
          <a:xfrm>
            <a:off x="1407472" y="3329660"/>
            <a:ext cx="183449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altLang="zh-CN" b="1" dirty="0"/>
              <a:t>supervised</a:t>
            </a:r>
            <a:endParaRPr lang="en-US" b="1" dirty="0"/>
          </a:p>
        </p:txBody>
      </p:sp>
      <p:sp>
        <p:nvSpPr>
          <p:cNvPr id="14" name="Content Placeholder 2"/>
          <p:cNvSpPr txBox="1"/>
          <p:nvPr/>
        </p:nvSpPr>
        <p:spPr>
          <a:xfrm>
            <a:off x="5819865" y="3329660"/>
            <a:ext cx="2219730"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altLang="zh-CN" b="1" dirty="0"/>
              <a:t>unsupervised</a:t>
            </a:r>
            <a:endParaRPr lang="en-US" b="1" dirty="0"/>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69</a:t>
            </a:fld>
            <a:endParaRPr lang="en-US" altLang="zh-CN" b="1"/>
          </a:p>
        </p:txBody>
      </p:sp>
      <p:sp>
        <p:nvSpPr>
          <p:cNvPr id="9" name="Text Box 5"/>
          <p:cNvSpPr txBox="1">
            <a:spLocks noChangeArrowheads="1"/>
          </p:cNvSpPr>
          <p:nvPr/>
        </p:nvSpPr>
        <p:spPr bwMode="auto">
          <a:xfrm>
            <a:off x="755576" y="1955791"/>
            <a:ext cx="7931224" cy="1384995"/>
          </a:xfrm>
          <a:prstGeom prst="rect">
            <a:avLst/>
          </a:prstGeom>
          <a:noFill/>
          <a:ln w="9525">
            <a:solidFill>
              <a:srgbClr val="0000FF"/>
            </a:solidFill>
            <a:miter lim="800000"/>
          </a:ln>
        </p:spPr>
        <p:txBody>
          <a:bodyPr wrap="square">
            <a:spAutoFit/>
          </a:bodyPr>
          <a:lstStyle/>
          <a:p>
            <a:pPr defTabSz="913130">
              <a:spcBef>
                <a:spcPct val="50000"/>
              </a:spcBef>
            </a:pPr>
            <a:r>
              <a:rPr lang="zh-CN" altLang="en-US" sz="2400" b="1" dirty="0"/>
              <a:t>无监督学习</a:t>
            </a:r>
          </a:p>
          <a:p>
            <a:pPr defTabSz="913130">
              <a:spcBef>
                <a:spcPct val="50000"/>
              </a:spcBef>
            </a:pPr>
            <a:r>
              <a:rPr lang="zh-CN" altLang="en-US" sz="2400" b="1" dirty="0">
                <a:solidFill>
                  <a:srgbClr val="0000CC"/>
                </a:solidFill>
              </a:rPr>
              <a:t>直接对输入数据</a:t>
            </a:r>
            <a:r>
              <a:rPr lang="zh-CN" altLang="en-US" sz="2400" b="1" dirty="0"/>
              <a:t>进行建模，提取数据有效信息探索数据的整体结构。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补充材料</a:t>
            </a:r>
          </a:p>
        </p:txBody>
      </p:sp>
      <p:sp>
        <p:nvSpPr>
          <p:cNvPr id="3" name="内容占位符 2"/>
          <p:cNvSpPr>
            <a:spLocks noGrp="1"/>
          </p:cNvSpPr>
          <p:nvPr>
            <p:ph idx="1"/>
          </p:nvPr>
        </p:nvSpPr>
        <p:spPr>
          <a:xfrm>
            <a:off x="1105272" y="1600200"/>
            <a:ext cx="6923112" cy="4525963"/>
          </a:xfrm>
        </p:spPr>
        <p:txBody>
          <a:bodyPr/>
          <a:lstStyle/>
          <a:p>
            <a:pPr marL="0" indent="0">
              <a:buNone/>
            </a:pPr>
            <a:r>
              <a:rPr lang="en-US" altLang="zh-CN" sz="2800" b="1" dirty="0"/>
              <a:t>PRML</a:t>
            </a:r>
            <a:r>
              <a:rPr lang="zh-CN" altLang="en-US" sz="2800" b="1" dirty="0"/>
              <a:t>中文翻译 </a:t>
            </a:r>
            <a:r>
              <a:rPr lang="en-US" altLang="zh-CN" sz="2800" b="1" dirty="0"/>
              <a:t>by </a:t>
            </a:r>
            <a:r>
              <a:rPr lang="zh-CN" altLang="en-US" sz="2800" b="1" dirty="0"/>
              <a:t>马春鹏</a:t>
            </a:r>
            <a:endParaRPr lang="en-US" altLang="zh-CN" sz="2800" b="1" dirty="0"/>
          </a:p>
          <a:p>
            <a:pPr marL="0" indent="0">
              <a:buNone/>
            </a:pPr>
            <a:endParaRPr lang="en-US" altLang="zh-CN" sz="2800" b="1" dirty="0"/>
          </a:p>
          <a:p>
            <a:pPr marL="0" indent="0">
              <a:buNone/>
            </a:pPr>
            <a:r>
              <a:rPr lang="zh-CN" altLang="en-US" sz="2800" b="1" dirty="0"/>
              <a:t>课程代码</a:t>
            </a:r>
          </a:p>
          <a:p>
            <a:pPr marL="0" indent="0">
              <a:buNone/>
            </a:pPr>
            <a:r>
              <a:rPr lang="en-US" altLang="zh-CN" sz="2800" b="1" dirty="0" err="1"/>
              <a:t>Matlab</a:t>
            </a:r>
            <a:r>
              <a:rPr lang="zh-CN" altLang="en-US" sz="2800" b="1" dirty="0"/>
              <a:t>实现</a:t>
            </a:r>
          </a:p>
          <a:p>
            <a:pPr marL="457200" lvl="1" indent="0">
              <a:buNone/>
            </a:pPr>
            <a:r>
              <a:rPr lang="en-US" altLang="zh-CN" b="1" dirty="0"/>
              <a:t>http://prml.github.io/</a:t>
            </a:r>
          </a:p>
          <a:p>
            <a:pPr marL="0" indent="0">
              <a:buNone/>
            </a:pPr>
            <a:r>
              <a:rPr lang="en-US" altLang="zh-CN" sz="2800" b="1" dirty="0"/>
              <a:t>Python</a:t>
            </a:r>
          </a:p>
          <a:p>
            <a:pPr marL="457200" lvl="1" indent="0">
              <a:buNone/>
            </a:pPr>
            <a:r>
              <a:rPr lang="en-US" altLang="zh-CN" b="1" dirty="0"/>
              <a:t>https://github.com/ctgk/PRML</a:t>
            </a:r>
          </a:p>
          <a:p>
            <a:pPr marL="0" indent="0">
              <a:buNone/>
            </a:pPr>
            <a:endParaRPr lang="en-US" altLang="zh-CN" sz="2800" dirty="0"/>
          </a:p>
          <a:p>
            <a:pPr marL="0" indent="0">
              <a:buNone/>
            </a:pPr>
            <a:endParaRPr lang="en-US" altLang="zh-CN" sz="2800" dirty="0"/>
          </a:p>
          <a:p>
            <a:pPr marL="0" indent="0">
              <a:buNone/>
            </a:pPr>
            <a:endParaRPr lang="zh-CN" altLang="en-US" sz="2800" dirty="0"/>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smtClean="0"/>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428596" y="0"/>
            <a:ext cx="8229600" cy="1143000"/>
          </a:xfrm>
        </p:spPr>
        <p:txBody>
          <a:bodyPr vert="horz" wrap="square" lIns="91440" tIns="45720" rIns="91440" bIns="45720" anchor="ctr"/>
          <a:lstStyle/>
          <a:p>
            <a:r>
              <a:rPr lang="zh-CN" altLang="en-US" b="1" dirty="0"/>
              <a:t>常见的无监督学习算法</a:t>
            </a:r>
          </a:p>
        </p:txBody>
      </p:sp>
      <p:sp>
        <p:nvSpPr>
          <p:cNvPr id="90114" name="内容占位符 2"/>
          <p:cNvSpPr>
            <a:spLocks noGrp="1"/>
          </p:cNvSpPr>
          <p:nvPr>
            <p:ph idx="1"/>
          </p:nvPr>
        </p:nvSpPr>
        <p:spPr>
          <a:xfrm>
            <a:off x="251520" y="1268760"/>
            <a:ext cx="8229600" cy="4625975"/>
          </a:xfrm>
        </p:spPr>
        <p:txBody>
          <a:bodyPr vert="horz" wrap="square" lIns="91440" tIns="45720" rIns="91440" bIns="45720" anchor="t"/>
          <a:lstStyle/>
          <a:p>
            <a:r>
              <a:rPr lang="en-US" altLang="zh-CN" b="1" dirty="0"/>
              <a:t>Clustering </a:t>
            </a:r>
          </a:p>
          <a:p>
            <a:pPr lvl="1"/>
            <a:r>
              <a:rPr lang="en-US" altLang="zh-CN" b="1" dirty="0"/>
              <a:t>k-Means</a:t>
            </a:r>
          </a:p>
          <a:p>
            <a:r>
              <a:rPr lang="en-US" altLang="zh-CN" b="1" dirty="0"/>
              <a:t>Visualization and dimensionality reduction </a:t>
            </a:r>
          </a:p>
          <a:p>
            <a:pPr lvl="1"/>
            <a:r>
              <a:rPr lang="en-US" altLang="zh-CN" b="1" dirty="0"/>
              <a:t>Principal Component Analysis (PCA)</a:t>
            </a:r>
          </a:p>
          <a:p>
            <a:pPr>
              <a:buNone/>
            </a:pPr>
            <a:endParaRPr lang="zh-CN" altLang="en-US" dirty="0"/>
          </a:p>
        </p:txBody>
      </p:sp>
      <p:pic>
        <p:nvPicPr>
          <p:cNvPr id="4" name="Picture 9"/>
          <p:cNvPicPr>
            <a:picLocks noChangeAspect="1"/>
          </p:cNvPicPr>
          <p:nvPr/>
        </p:nvPicPr>
        <p:blipFill>
          <a:blip r:embed="rId2" cstate="print"/>
          <a:stretch>
            <a:fillRect/>
          </a:stretch>
        </p:blipFill>
        <p:spPr>
          <a:xfrm>
            <a:off x="1289050" y="4352925"/>
            <a:ext cx="2952750" cy="1725613"/>
          </a:xfrm>
          <a:prstGeom prst="rect">
            <a:avLst/>
          </a:prstGeom>
          <a:noFill/>
          <a:ln w="9525">
            <a:noFill/>
          </a:ln>
        </p:spPr>
      </p:pic>
      <p:sp>
        <p:nvSpPr>
          <p:cNvPr id="5" name="Text Box 10"/>
          <p:cNvSpPr txBox="1"/>
          <p:nvPr/>
        </p:nvSpPr>
        <p:spPr>
          <a:xfrm>
            <a:off x="2297113" y="3946525"/>
            <a:ext cx="1194767" cy="461665"/>
          </a:xfrm>
          <a:prstGeom prst="rect">
            <a:avLst/>
          </a:prstGeom>
          <a:noFill/>
          <a:ln w="9525">
            <a:noFill/>
          </a:ln>
        </p:spPr>
        <p:txBody>
          <a:bodyPr wrap="square" anchor="t">
            <a:spAutoFit/>
          </a:bodyPr>
          <a:lstStyle/>
          <a:p>
            <a:pPr defTabSz="913130" eaLnBrk="0" hangingPunct="0">
              <a:spcBef>
                <a:spcPct val="50000"/>
              </a:spcBef>
            </a:pPr>
            <a:r>
              <a:rPr lang="zh-CN" altLang="en-US" sz="2400" b="1" dirty="0">
                <a:solidFill>
                  <a:srgbClr val="0432FF"/>
                </a:solidFill>
                <a:latin typeface="Garamond" panose="02020404030301010803" pitchFamily="18" charset="0"/>
                <a:ea typeface="宋体" panose="02010600030101010101" pitchFamily="2" charset="-122"/>
              </a:rPr>
              <a:t>聚类</a:t>
            </a:r>
          </a:p>
        </p:txBody>
      </p:sp>
      <p:pic>
        <p:nvPicPr>
          <p:cNvPr id="6" name="Picture 11"/>
          <p:cNvPicPr>
            <a:picLocks noChangeAspect="1"/>
          </p:cNvPicPr>
          <p:nvPr/>
        </p:nvPicPr>
        <p:blipFill>
          <a:blip r:embed="rId3" cstate="print"/>
          <a:stretch>
            <a:fillRect/>
          </a:stretch>
        </p:blipFill>
        <p:spPr>
          <a:xfrm>
            <a:off x="5022850" y="4425950"/>
            <a:ext cx="3486150" cy="1849438"/>
          </a:xfrm>
          <a:prstGeom prst="rect">
            <a:avLst/>
          </a:prstGeom>
          <a:noFill/>
          <a:ln w="9525">
            <a:noFill/>
          </a:ln>
        </p:spPr>
      </p:pic>
      <p:sp>
        <p:nvSpPr>
          <p:cNvPr id="7" name="Text Box 12"/>
          <p:cNvSpPr txBox="1"/>
          <p:nvPr/>
        </p:nvSpPr>
        <p:spPr>
          <a:xfrm>
            <a:off x="6186488" y="3946525"/>
            <a:ext cx="1194767" cy="461665"/>
          </a:xfrm>
          <a:prstGeom prst="rect">
            <a:avLst/>
          </a:prstGeom>
          <a:noFill/>
          <a:ln w="9525">
            <a:noFill/>
          </a:ln>
        </p:spPr>
        <p:txBody>
          <a:bodyPr wrap="square" anchor="t">
            <a:spAutoFit/>
          </a:bodyPr>
          <a:lstStyle/>
          <a:p>
            <a:pPr defTabSz="913130" eaLnBrk="0" hangingPunct="0">
              <a:spcBef>
                <a:spcPct val="50000"/>
              </a:spcBef>
            </a:pPr>
            <a:r>
              <a:rPr lang="zh-CN" altLang="en-US" sz="2400" b="1" dirty="0">
                <a:solidFill>
                  <a:srgbClr val="0432FF"/>
                </a:solidFill>
                <a:latin typeface="Garamond" panose="02020404030301010803" pitchFamily="18" charset="0"/>
                <a:ea typeface="宋体" panose="02010600030101010101" pitchFamily="2" charset="-122"/>
              </a:rPr>
              <a:t>降维</a:t>
            </a:r>
          </a:p>
        </p:txBody>
      </p:sp>
      <p:sp>
        <p:nvSpPr>
          <p:cNvPr id="8" name="灯片编号占位符 7"/>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70</a:t>
            </a:fld>
            <a:endParaRPr lang="en-US" altLang="zh-CN" strike="noStrike" noProof="1">
              <a:latin typeface="Garamond" panose="02020404030301010803"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p:txBody>
          <a:bodyPr vert="horz" wrap="square" lIns="91440" tIns="45720" rIns="91440" bIns="45720" anchor="ctr"/>
          <a:lstStyle/>
          <a:p>
            <a:r>
              <a:rPr lang="zh-CN" altLang="en-US" b="1" dirty="0"/>
              <a:t>无监督学习</a:t>
            </a:r>
            <a:r>
              <a:rPr lang="en-US" altLang="zh-CN" b="1" dirty="0"/>
              <a:t>-</a:t>
            </a:r>
            <a:r>
              <a:rPr lang="zh-CN" altLang="en-US" b="1" dirty="0"/>
              <a:t>聚类实例</a:t>
            </a:r>
          </a:p>
        </p:txBody>
      </p:sp>
      <p:pic>
        <p:nvPicPr>
          <p:cNvPr id="92162" name="Picture 1" descr="C:\Users\Mis_Liu\AppData\Roaming\Tencent\Users\79190152\QQ\WinTemp\RichOle\W23[Y6IBVD3R7P8KQZ7{BIK.png"/>
          <p:cNvPicPr>
            <a:picLocks noChangeAspect="1"/>
          </p:cNvPicPr>
          <p:nvPr/>
        </p:nvPicPr>
        <p:blipFill>
          <a:blip r:embed="rId2" cstate="print"/>
          <a:stretch>
            <a:fillRect/>
          </a:stretch>
        </p:blipFill>
        <p:spPr>
          <a:xfrm>
            <a:off x="838200" y="1952625"/>
            <a:ext cx="7086600" cy="4002088"/>
          </a:xfrm>
          <a:prstGeom prst="rect">
            <a:avLst/>
          </a:prstGeom>
          <a:noFill/>
          <a:ln w="9525">
            <a:noFill/>
          </a:ln>
        </p:spPr>
      </p:pic>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71</a:t>
            </a:fld>
            <a:endParaRPr lang="en-US" altLang="zh-CN" strike="noStrike" noProof="1">
              <a:latin typeface="Garamond" panose="02020404030301010803"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16660"/>
            <a:ext cx="8563356" cy="976775"/>
          </a:xfrm>
        </p:spPr>
        <p:txBody>
          <a:bodyPr/>
          <a:lstStyle/>
          <a:p>
            <a:pPr algn="ctr"/>
            <a:r>
              <a:rPr lang="zh-CN" altLang="en-US" sz="4000" b="1" dirty="0">
                <a:solidFill>
                  <a:srgbClr val="FF0000"/>
                </a:solidFill>
              </a:rPr>
              <a:t>基因聚类</a:t>
            </a:r>
            <a:endParaRPr lang="en-US" sz="4000" b="1" dirty="0">
              <a:solidFill>
                <a:srgbClr val="FF0000"/>
              </a:solidFill>
            </a:endParaRPr>
          </a:p>
        </p:txBody>
      </p:sp>
      <p:pic>
        <p:nvPicPr>
          <p:cNvPr id="4" name="Picture 3"/>
          <p:cNvPicPr>
            <a:picLocks noChangeAspect="1"/>
          </p:cNvPicPr>
          <p:nvPr/>
        </p:nvPicPr>
        <p:blipFill rotWithShape="1">
          <a:blip r:embed="rId2"/>
          <a:srcRect t="2237"/>
          <a:stretch>
            <a:fillRect/>
          </a:stretch>
        </p:blipFill>
        <p:spPr>
          <a:xfrm>
            <a:off x="1329395" y="1774881"/>
            <a:ext cx="6410957" cy="3070096"/>
          </a:xfrm>
          <a:prstGeom prst="rect">
            <a:avLst/>
          </a:prstGeom>
        </p:spPr>
      </p:pic>
      <p:sp>
        <p:nvSpPr>
          <p:cNvPr id="5" name="Content Placeholder 2"/>
          <p:cNvSpPr txBox="1"/>
          <p:nvPr/>
        </p:nvSpPr>
        <p:spPr>
          <a:xfrm rot="16200000">
            <a:off x="2434059" y="1100780"/>
            <a:ext cx="1230111"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altLang="zh-CN" b="1" dirty="0"/>
              <a:t>Genes</a:t>
            </a:r>
            <a:endParaRPr lang="en-US" b="1" dirty="0"/>
          </a:p>
        </p:txBody>
      </p:sp>
      <p:sp>
        <p:nvSpPr>
          <p:cNvPr id="6" name="Content Placeholder 2"/>
          <p:cNvSpPr txBox="1"/>
          <p:nvPr/>
        </p:nvSpPr>
        <p:spPr>
          <a:xfrm>
            <a:off x="3503340" y="4732843"/>
            <a:ext cx="3655386" cy="4563836"/>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Ø"/>
              <a:defRPr sz="2800" kern="1200">
                <a:solidFill>
                  <a:schemeClr val="tx1"/>
                </a:solidFill>
                <a:latin typeface="Calibri" panose="020F0502020204030204" pitchFamily="34" charset="0"/>
                <a:ea typeface="+mn-ea"/>
                <a:cs typeface="Calibri" panose="020F0502020204030204" pitchFamily="34"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Ø"/>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2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b="1" dirty="0"/>
              <a:t>Individuals</a:t>
            </a:r>
          </a:p>
        </p:txBody>
      </p:sp>
      <p:sp>
        <p:nvSpPr>
          <p:cNvPr id="7" name="Right Brace 6"/>
          <p:cNvSpPr/>
          <p:nvPr/>
        </p:nvSpPr>
        <p:spPr>
          <a:xfrm rot="16200000">
            <a:off x="1473932" y="1342427"/>
            <a:ext cx="245959" cy="51128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8" name="Right Brace 7"/>
          <p:cNvSpPr/>
          <p:nvPr/>
        </p:nvSpPr>
        <p:spPr>
          <a:xfrm rot="16200000">
            <a:off x="2180354" y="1287172"/>
            <a:ext cx="245959" cy="62179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9" name="Right Brace 8"/>
          <p:cNvSpPr/>
          <p:nvPr/>
        </p:nvSpPr>
        <p:spPr>
          <a:xfrm rot="16200000">
            <a:off x="3490671" y="726658"/>
            <a:ext cx="245959" cy="171907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0" name="Right Brace 9"/>
          <p:cNvSpPr/>
          <p:nvPr/>
        </p:nvSpPr>
        <p:spPr>
          <a:xfrm rot="16200000">
            <a:off x="4767538" y="1240000"/>
            <a:ext cx="245959" cy="71323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1" name="Right Brace 10"/>
          <p:cNvSpPr/>
          <p:nvPr/>
        </p:nvSpPr>
        <p:spPr>
          <a:xfrm rot="16200000">
            <a:off x="5343611" y="1377160"/>
            <a:ext cx="245959" cy="4389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2" name="Right Brace 11"/>
          <p:cNvSpPr/>
          <p:nvPr/>
        </p:nvSpPr>
        <p:spPr>
          <a:xfrm rot="16200000">
            <a:off x="6101615" y="1148560"/>
            <a:ext cx="245959" cy="8961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3" name="Right Brace 12"/>
          <p:cNvSpPr/>
          <p:nvPr/>
        </p:nvSpPr>
        <p:spPr>
          <a:xfrm rot="16200000">
            <a:off x="7088219" y="1132925"/>
            <a:ext cx="245959" cy="896112"/>
          </a:xfrm>
          <a:prstGeom prst="rightBrace">
            <a:avLst>
              <a:gd name="adj1" fmla="val 69167"/>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4" name="TextBox 13"/>
          <p:cNvSpPr txBox="1"/>
          <p:nvPr/>
        </p:nvSpPr>
        <p:spPr>
          <a:xfrm>
            <a:off x="-111415" y="6142579"/>
            <a:ext cx="9516046" cy="923330"/>
          </a:xfrm>
          <a:prstGeom prst="rect">
            <a:avLst/>
          </a:prstGeom>
          <a:noFill/>
        </p:spPr>
        <p:txBody>
          <a:bodyPr wrap="square" rtlCol="0">
            <a:spAutoFit/>
          </a:bodyPr>
          <a:lstStyle/>
          <a:p>
            <a:r>
              <a:rPr lang="en-US" altLang="zh-CN" sz="1800" b="1" dirty="0">
                <a:latin typeface="Calibri" panose="020F0502020204030204" pitchFamily="34" charset="0"/>
                <a:cs typeface="Calibri" panose="020F0502020204030204" pitchFamily="34" charset="0"/>
              </a:rPr>
              <a:t>Identifying Regulatory Mechanisms using Individual Variation Reveals Key Role for Chromatin Modification. [Su-In Lee, Dana </a:t>
            </a:r>
            <a:r>
              <a:rPr lang="en-US" altLang="zh-CN" sz="1800" b="1" dirty="0" err="1">
                <a:latin typeface="Calibri" panose="020F0502020204030204" pitchFamily="34" charset="0"/>
                <a:cs typeface="Calibri" panose="020F0502020204030204" pitchFamily="34" charset="0"/>
              </a:rPr>
              <a:t>Pe'er</a:t>
            </a:r>
            <a:r>
              <a:rPr lang="en-US" altLang="zh-CN" sz="1800" b="1" dirty="0">
                <a:latin typeface="Calibri" panose="020F0502020204030204" pitchFamily="34" charset="0"/>
                <a:cs typeface="Calibri" panose="020F0502020204030204" pitchFamily="34" charset="0"/>
              </a:rPr>
              <a:t>, Aimee M. Dudley, George M. Church and Daphne Koller. ’06]</a:t>
            </a:r>
          </a:p>
          <a:p>
            <a:pPr algn="ctr"/>
            <a:endParaRPr lang="en-US" sz="1800" b="1" dirty="0">
              <a:latin typeface="Calibri" panose="020F0502020204030204" pitchFamily="34" charset="0"/>
              <a:cs typeface="Calibri" panose="020F0502020204030204" pitchFamily="34" charset="0"/>
            </a:endParaRPr>
          </a:p>
        </p:txBody>
      </p:sp>
      <p:sp>
        <p:nvSpPr>
          <p:cNvPr id="15" name="TextBox 14"/>
          <p:cNvSpPr txBox="1"/>
          <p:nvPr/>
        </p:nvSpPr>
        <p:spPr>
          <a:xfrm>
            <a:off x="6409832" y="913175"/>
            <a:ext cx="1602728" cy="523220"/>
          </a:xfrm>
          <a:prstGeom prst="rect">
            <a:avLst/>
          </a:prstGeom>
          <a:noFill/>
        </p:spPr>
        <p:txBody>
          <a:bodyPr wrap="square" rtlCol="0">
            <a:spAutoFit/>
          </a:bodyPr>
          <a:lstStyle/>
          <a:p>
            <a:pPr algn="ctr"/>
            <a:r>
              <a:rPr lang="en-US" altLang="zh-CN" b="1" dirty="0">
                <a:latin typeface="Calibri" panose="020F0502020204030204" pitchFamily="34" charset="0"/>
                <a:cs typeface="Calibri" panose="020F0502020204030204" pitchFamily="34" charset="0"/>
              </a:rPr>
              <a:t>Cluster 7</a:t>
            </a:r>
            <a:endParaRPr lang="en-US" b="1" dirty="0">
              <a:latin typeface="Calibri" panose="020F0502020204030204" pitchFamily="34" charset="0"/>
              <a:cs typeface="Calibri" panose="020F0502020204030204" pitchFamily="34" charset="0"/>
            </a:endParaRPr>
          </a:p>
        </p:txBody>
      </p:sp>
      <p:sp>
        <p:nvSpPr>
          <p:cNvPr id="16" name="TextBox 15"/>
          <p:cNvSpPr txBox="1"/>
          <p:nvPr/>
        </p:nvSpPr>
        <p:spPr>
          <a:xfrm>
            <a:off x="528029" y="919857"/>
            <a:ext cx="1602728" cy="523220"/>
          </a:xfrm>
          <a:prstGeom prst="rect">
            <a:avLst/>
          </a:prstGeom>
          <a:noFill/>
        </p:spPr>
        <p:txBody>
          <a:bodyPr wrap="square" rtlCol="0">
            <a:spAutoFit/>
          </a:bodyPr>
          <a:lstStyle/>
          <a:p>
            <a:pPr algn="ctr"/>
            <a:r>
              <a:rPr lang="en-US" altLang="zh-CN" b="1" dirty="0">
                <a:latin typeface="Calibri" panose="020F0502020204030204" pitchFamily="34" charset="0"/>
                <a:cs typeface="Calibri" panose="020F0502020204030204" pitchFamily="34" charset="0"/>
              </a:rPr>
              <a:t>Cluster 1</a:t>
            </a:r>
            <a:endParaRPr lang="en-US" b="1" dirty="0">
              <a:latin typeface="Calibri" panose="020F0502020204030204" pitchFamily="34" charset="0"/>
              <a:cs typeface="Calibri" panose="020F0502020204030204" pitchFamily="34" charset="0"/>
            </a:endParaRPr>
          </a:p>
        </p:txBody>
      </p:sp>
      <p:sp>
        <p:nvSpPr>
          <p:cNvPr id="3" name="灯片编号占位符 2"/>
          <p:cNvSpPr>
            <a:spLocks noGrp="1"/>
          </p:cNvSpPr>
          <p:nvPr>
            <p:ph type="sldNum" sz="quarter" idx="12"/>
          </p:nvPr>
        </p:nvSpPr>
        <p:spPr/>
        <p:txBody>
          <a:bodyPr/>
          <a:lstStyle/>
          <a:p>
            <a:pPr>
              <a:defRPr/>
            </a:pPr>
            <a:fld id="{6E116B98-1FBF-4184-9B51-DC29ABEA845F}" type="slidenum">
              <a:rPr lang="en-US" altLang="zh-CN" b="1" smtClean="0"/>
              <a:t>72</a:t>
            </a:fld>
            <a:endParaRPr lang="en-US" altLang="zh-CN" b="1"/>
          </a:p>
        </p:txBody>
      </p:sp>
      <p:sp>
        <p:nvSpPr>
          <p:cNvPr id="17" name="矩形 16"/>
          <p:cNvSpPr/>
          <p:nvPr/>
        </p:nvSpPr>
        <p:spPr>
          <a:xfrm>
            <a:off x="481239" y="5368986"/>
            <a:ext cx="7983895" cy="707886"/>
          </a:xfrm>
          <a:prstGeom prst="rect">
            <a:avLst/>
          </a:prstGeom>
        </p:spPr>
        <p:txBody>
          <a:bodyPr wrap="square">
            <a:spAutoFit/>
          </a:bodyPr>
          <a:lstStyle/>
          <a:p>
            <a:r>
              <a:rPr lang="zh-CN" altLang="en-US" sz="2000" b="1" dirty="0">
                <a:solidFill>
                  <a:srgbClr val="0000FF"/>
                </a:solidFill>
                <a:latin typeface="Calibri" panose="020F0502020204030204" pitchFamily="34" charset="0"/>
                <a:cs typeface="Calibri" panose="020F0502020204030204" pitchFamily="34" charset="0"/>
              </a:rPr>
              <a:t>通过聚类分析把基因按某些特性（表达规律）分成若干类别，聚合成同一类的基因在表达上有相似规律，它们很可能具有某些类似的功能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p:cNvSpPr>
          <p:nvPr>
            <p:ph type="title"/>
          </p:nvPr>
        </p:nvSpPr>
        <p:spPr>
          <a:xfrm>
            <a:off x="500034" y="0"/>
            <a:ext cx="8229600" cy="1143000"/>
          </a:xfrm>
        </p:spPr>
        <p:txBody>
          <a:bodyPr vert="horz" wrap="square" lIns="91440" tIns="45720" rIns="91440" bIns="45720" anchor="ctr"/>
          <a:lstStyle/>
          <a:p>
            <a:r>
              <a:rPr lang="zh-CN" altLang="en-US" b="1" dirty="0"/>
              <a:t>无监督学习</a:t>
            </a:r>
            <a:r>
              <a:rPr lang="en-US" altLang="zh-CN" b="1" dirty="0"/>
              <a:t>-</a:t>
            </a:r>
            <a:r>
              <a:rPr lang="zh-CN" altLang="en-US" b="1" dirty="0"/>
              <a:t>主成分分析（</a:t>
            </a:r>
            <a:r>
              <a:rPr lang="en-US" altLang="zh-CN" b="1" dirty="0"/>
              <a:t>PCA</a:t>
            </a:r>
            <a:r>
              <a:rPr lang="zh-CN" altLang="en-US" b="1" dirty="0"/>
              <a:t>）</a:t>
            </a:r>
          </a:p>
        </p:txBody>
      </p:sp>
      <p:sp>
        <p:nvSpPr>
          <p:cNvPr id="94210" name="内容占位符 2"/>
          <p:cNvSpPr>
            <a:spLocks noGrp="1"/>
          </p:cNvSpPr>
          <p:nvPr>
            <p:ph idx="1"/>
          </p:nvPr>
        </p:nvSpPr>
        <p:spPr>
          <a:xfrm>
            <a:off x="424649" y="1466054"/>
            <a:ext cx="8229600" cy="4525963"/>
          </a:xfrm>
        </p:spPr>
        <p:txBody>
          <a:bodyPr vert="horz" wrap="square" lIns="91440" tIns="45720" rIns="91440" bIns="45720" anchor="t"/>
          <a:lstStyle/>
          <a:p>
            <a:r>
              <a:rPr lang="en-US" altLang="zh-CN" b="1" dirty="0">
                <a:latin typeface="Times New Roman" panose="02020603050405020304" pitchFamily="18" charset="0"/>
              </a:rPr>
              <a:t>PCA</a:t>
            </a:r>
            <a:r>
              <a:rPr lang="zh-CN" altLang="en-US" b="1" dirty="0">
                <a:latin typeface="Times New Roman" panose="02020603050405020304" pitchFamily="18" charset="0"/>
              </a:rPr>
              <a:t>的思想是将</a:t>
            </a:r>
            <a:r>
              <a:rPr lang="en-US" altLang="zh-CN" b="1" dirty="0">
                <a:latin typeface="Times New Roman" panose="02020603050405020304" pitchFamily="18" charset="0"/>
              </a:rPr>
              <a:t>n</a:t>
            </a:r>
            <a:r>
              <a:rPr lang="zh-CN" altLang="en-US" b="1" dirty="0">
                <a:latin typeface="Times New Roman" panose="02020603050405020304" pitchFamily="18" charset="0"/>
              </a:rPr>
              <a:t>维特征映射到</a:t>
            </a:r>
            <a:r>
              <a:rPr lang="en-US" altLang="zh-CN" b="1" dirty="0">
                <a:latin typeface="Times New Roman" panose="02020603050405020304" pitchFamily="18" charset="0"/>
              </a:rPr>
              <a:t>k</a:t>
            </a:r>
            <a:r>
              <a:rPr lang="zh-CN" altLang="en-US" b="1" dirty="0">
                <a:latin typeface="Times New Roman" panose="02020603050405020304" pitchFamily="18" charset="0"/>
              </a:rPr>
              <a:t>维空间上</a:t>
            </a:r>
            <a:r>
              <a:rPr lang="en-US" altLang="zh-CN" b="1" dirty="0">
                <a:latin typeface="Times New Roman" panose="02020603050405020304" pitchFamily="18" charset="0"/>
              </a:rPr>
              <a:t>k&lt;n</a:t>
            </a:r>
            <a:r>
              <a:rPr lang="zh-CN" altLang="en-US" b="1" dirty="0">
                <a:latin typeface="Times New Roman" panose="02020603050405020304" pitchFamily="18" charset="0"/>
              </a:rPr>
              <a:t>，这</a:t>
            </a:r>
            <a:r>
              <a:rPr lang="en-US" altLang="zh-CN" b="1" dirty="0">
                <a:latin typeface="Times New Roman" panose="02020603050405020304" pitchFamily="18" charset="0"/>
              </a:rPr>
              <a:t>k</a:t>
            </a:r>
            <a:r>
              <a:rPr lang="zh-CN" altLang="en-US" b="1" dirty="0">
                <a:latin typeface="Times New Roman" panose="02020603050405020304" pitchFamily="18" charset="0"/>
              </a:rPr>
              <a:t>维特征是全新的正交特征，是重新构造出来的</a:t>
            </a:r>
            <a:r>
              <a:rPr lang="en-US" altLang="zh-CN" b="1" dirty="0">
                <a:latin typeface="Times New Roman" panose="02020603050405020304" pitchFamily="18" charset="0"/>
              </a:rPr>
              <a:t>k</a:t>
            </a:r>
            <a:r>
              <a:rPr lang="zh-CN" altLang="en-US" b="1" dirty="0">
                <a:latin typeface="Times New Roman" panose="02020603050405020304" pitchFamily="18" charset="0"/>
              </a:rPr>
              <a:t>维特征，而不是简单地从</a:t>
            </a:r>
            <a:r>
              <a:rPr lang="en-US" altLang="zh-CN" b="1" dirty="0">
                <a:latin typeface="Times New Roman" panose="02020603050405020304" pitchFamily="18" charset="0"/>
              </a:rPr>
              <a:t>n</a:t>
            </a:r>
            <a:r>
              <a:rPr lang="zh-CN" altLang="en-US" b="1" dirty="0">
                <a:latin typeface="Times New Roman" panose="02020603050405020304" pitchFamily="18" charset="0"/>
              </a:rPr>
              <a:t>维特征中去除其余</a:t>
            </a:r>
            <a:r>
              <a:rPr lang="en-US" altLang="zh-CN" b="1" dirty="0">
                <a:latin typeface="Times New Roman" panose="02020603050405020304" pitchFamily="18" charset="0"/>
              </a:rPr>
              <a:t>n</a:t>
            </a:r>
            <a:r>
              <a:rPr lang="zh-CN" altLang="en-US" b="1" dirty="0">
                <a:latin typeface="Times New Roman" panose="02020603050405020304" pitchFamily="18" charset="0"/>
              </a:rPr>
              <a:t>−</a:t>
            </a:r>
            <a:r>
              <a:rPr lang="en-US" altLang="zh-CN" b="1" dirty="0">
                <a:latin typeface="Times New Roman" panose="02020603050405020304" pitchFamily="18" charset="0"/>
              </a:rPr>
              <a:t>k</a:t>
            </a:r>
            <a:r>
              <a:rPr lang="zh-CN" altLang="en-US" b="1" dirty="0">
                <a:latin typeface="Times New Roman" panose="02020603050405020304" pitchFamily="18" charset="0"/>
              </a:rPr>
              <a:t>维特征。</a:t>
            </a:r>
            <a:endParaRPr lang="zh-CN" altLang="en-US" b="1" dirty="0">
              <a:latin typeface="Times New Roman" panose="02020603050405020304" pitchFamily="18" charset="0"/>
              <a:ea typeface="Times New Roman" panose="02020603050405020304" pitchFamily="18" charset="0"/>
            </a:endParaRPr>
          </a:p>
        </p:txBody>
      </p:sp>
      <p:pic>
        <p:nvPicPr>
          <p:cNvPr id="94211" name="Picture 2" descr="C:\Users\Mis_Liu\Desktop\20180228145615041.gif"/>
          <p:cNvPicPr>
            <a:picLocks noChangeAspect="1"/>
          </p:cNvPicPr>
          <p:nvPr/>
        </p:nvPicPr>
        <p:blipFill>
          <a:blip r:embed="rId3"/>
          <a:stretch>
            <a:fillRect/>
          </a:stretch>
        </p:blipFill>
        <p:spPr>
          <a:xfrm>
            <a:off x="982662" y="3735387"/>
            <a:ext cx="7449343" cy="2979737"/>
          </a:xfrm>
          <a:prstGeom prst="rect">
            <a:avLst/>
          </a:prstGeom>
          <a:noFill/>
          <a:ln w="9525">
            <a:noFill/>
          </a:ln>
        </p:spPr>
      </p:pic>
      <p:sp>
        <p:nvSpPr>
          <p:cNvPr id="5" name="灯片编号占位符 4"/>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73</a:t>
            </a:fld>
            <a:endParaRPr lang="en-US" altLang="zh-CN" strike="noStrike" noProof="1">
              <a:latin typeface="Garamond" panose="02020404030301010803"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1"/>
          <p:cNvSpPr>
            <a:spLocks noGrp="1"/>
          </p:cNvSpPr>
          <p:nvPr>
            <p:ph type="title"/>
          </p:nvPr>
        </p:nvSpPr>
        <p:spPr>
          <a:xfrm>
            <a:off x="395536" y="404664"/>
            <a:ext cx="8229600" cy="696503"/>
          </a:xfrm>
        </p:spPr>
        <p:txBody>
          <a:bodyPr>
            <a:normAutofit fontScale="90000"/>
          </a:bodyPr>
          <a:lstStyle/>
          <a:p>
            <a:pPr eaLnBrk="1" hangingPunct="1">
              <a:defRPr/>
            </a:pPr>
            <a:r>
              <a:rPr lang="zh-CN" altLang="en-US" b="1" dirty="0"/>
              <a:t>强化学习 </a:t>
            </a:r>
            <a:br>
              <a:rPr lang="en-US" altLang="zh-CN" b="1" dirty="0"/>
            </a:br>
            <a:r>
              <a:rPr lang="en-US" altLang="zh-CN" b="1" dirty="0"/>
              <a:t>Reinforcement Learning </a:t>
            </a:r>
            <a:endParaRPr lang="zh-CN" altLang="en-US" b="1" dirty="0"/>
          </a:p>
        </p:txBody>
      </p:sp>
      <p:pic>
        <p:nvPicPr>
          <p:cNvPr id="5" name="图片 4" descr="强化学习.jpg"/>
          <p:cNvPicPr>
            <a:picLocks noChangeAspect="1"/>
          </p:cNvPicPr>
          <p:nvPr/>
        </p:nvPicPr>
        <p:blipFill>
          <a:blip r:embed="rId2" cstate="print"/>
          <a:stretch>
            <a:fillRect/>
          </a:stretch>
        </p:blipFill>
        <p:spPr>
          <a:xfrm>
            <a:off x="2131023" y="3728206"/>
            <a:ext cx="5464216" cy="2918032"/>
          </a:xfrm>
          <a:prstGeom prst="rect">
            <a:avLst/>
          </a:prstGeom>
        </p:spPr>
      </p:pic>
      <p:pic>
        <p:nvPicPr>
          <p:cNvPr id="6" name="Picture 4"/>
          <p:cNvPicPr>
            <a:picLocks noChangeAspect="1" noChangeArrowheads="1"/>
          </p:cNvPicPr>
          <p:nvPr/>
        </p:nvPicPr>
        <p:blipFill>
          <a:blip r:embed="rId3" cstate="print"/>
          <a:srcRect/>
          <a:stretch>
            <a:fillRect/>
          </a:stretch>
        </p:blipFill>
        <p:spPr bwMode="auto">
          <a:xfrm>
            <a:off x="424136" y="1966115"/>
            <a:ext cx="2667395" cy="1435894"/>
          </a:xfrm>
          <a:prstGeom prst="rect">
            <a:avLst/>
          </a:prstGeom>
          <a:noFill/>
          <a:ln w="9525">
            <a:noFill/>
            <a:miter lim="800000"/>
            <a:headEnd/>
            <a:tailEnd/>
          </a:ln>
        </p:spPr>
      </p:pic>
      <p:sp>
        <p:nvSpPr>
          <p:cNvPr id="7" name="Text Box 5"/>
          <p:cNvSpPr txBox="1"/>
          <p:nvPr/>
        </p:nvSpPr>
        <p:spPr>
          <a:xfrm>
            <a:off x="3563888" y="2201680"/>
            <a:ext cx="5216202" cy="1200329"/>
          </a:xfrm>
          <a:prstGeom prst="rect">
            <a:avLst/>
          </a:prstGeom>
          <a:noFill/>
          <a:ln w="9525" cap="flat" cmpd="sng">
            <a:solidFill>
              <a:srgbClr val="0000FF"/>
            </a:solidFill>
            <a:prstDash val="solid"/>
            <a:miter/>
            <a:headEnd type="none" w="med" len="med"/>
            <a:tailEnd type="none" w="med" len="med"/>
          </a:ln>
        </p:spPr>
        <p:txBody>
          <a:bodyPr wrap="square" anchor="t">
            <a:spAutoFit/>
          </a:bodyPr>
          <a:lstStyle/>
          <a:p>
            <a:pPr defTabSz="913130">
              <a:spcBef>
                <a:spcPts val="1200"/>
              </a:spcBef>
            </a:pPr>
            <a:r>
              <a:rPr lang="zh-CN" altLang="en-US" sz="2400" b="1" dirty="0"/>
              <a:t>通过一个</a:t>
            </a:r>
            <a:r>
              <a:rPr lang="zh-CN" altLang="en-US" sz="2400" b="1" dirty="0">
                <a:solidFill>
                  <a:srgbClr val="FF0000"/>
                </a:solidFill>
              </a:rPr>
              <a:t>智能体</a:t>
            </a:r>
            <a:r>
              <a:rPr lang="zh-CN" altLang="en-US" sz="2400" b="1" dirty="0"/>
              <a:t>在与复杂而不确定的</a:t>
            </a:r>
            <a:r>
              <a:rPr lang="zh-CN" altLang="en-US" sz="2400" b="1" dirty="0">
                <a:solidFill>
                  <a:srgbClr val="FF0000"/>
                </a:solidFill>
              </a:rPr>
              <a:t>环境</a:t>
            </a:r>
            <a:r>
              <a:rPr lang="zh-CN" altLang="en-US" sz="2400" b="1" dirty="0"/>
              <a:t>交互中</a:t>
            </a:r>
            <a:r>
              <a:rPr lang="zh-CN" altLang="en-US" sz="2400" b="1" dirty="0">
                <a:solidFill>
                  <a:srgbClr val="FF0000"/>
                </a:solidFill>
              </a:rPr>
              <a:t>最大化</a:t>
            </a:r>
            <a:r>
              <a:rPr lang="zh-CN" altLang="en-US" sz="2400" b="1" dirty="0"/>
              <a:t>总</a:t>
            </a:r>
            <a:r>
              <a:rPr lang="zh-CN" altLang="en-US" sz="2400" b="1" dirty="0">
                <a:solidFill>
                  <a:srgbClr val="FF0000"/>
                </a:solidFill>
              </a:rPr>
              <a:t>回报</a:t>
            </a:r>
            <a:r>
              <a:rPr lang="zh-CN" altLang="en-US" sz="2400" b="1" dirty="0"/>
              <a:t>来学习的一种计算方法。</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4"/>
          <p:cNvPicPr>
            <a:picLocks noChangeAspect="1"/>
          </p:cNvPicPr>
          <p:nvPr/>
        </p:nvPicPr>
        <p:blipFill>
          <a:blip r:embed="rId3" cstate="print"/>
          <a:stretch>
            <a:fillRect/>
          </a:stretch>
        </p:blipFill>
        <p:spPr>
          <a:xfrm>
            <a:off x="350109" y="1471617"/>
            <a:ext cx="2879725" cy="2066925"/>
          </a:xfrm>
          <a:prstGeom prst="rect">
            <a:avLst/>
          </a:prstGeom>
          <a:noFill/>
          <a:ln w="9525">
            <a:noFill/>
          </a:ln>
        </p:spPr>
      </p:pic>
      <p:sp>
        <p:nvSpPr>
          <p:cNvPr id="104451" name="Text Box 6"/>
          <p:cNvSpPr txBox="1"/>
          <p:nvPr/>
        </p:nvSpPr>
        <p:spPr>
          <a:xfrm>
            <a:off x="2411415" y="4365625"/>
            <a:ext cx="811521" cy="400110"/>
          </a:xfrm>
          <a:prstGeom prst="rect">
            <a:avLst/>
          </a:prstGeom>
          <a:noFill/>
          <a:ln w="9525">
            <a:noFill/>
          </a:ln>
        </p:spPr>
        <p:txBody>
          <a:bodyPr wrap="square" anchor="t">
            <a:spAutoFit/>
          </a:bodyPr>
          <a:lstStyle/>
          <a:p>
            <a:pPr defTabSz="913130">
              <a:spcBef>
                <a:spcPct val="50000"/>
              </a:spcBef>
            </a:pPr>
            <a:r>
              <a:rPr lang="zh-CN" altLang="en-US" sz="2000" b="1" dirty="0">
                <a:solidFill>
                  <a:srgbClr val="0432FF"/>
                </a:solidFill>
              </a:rPr>
              <a:t>对弈</a:t>
            </a:r>
          </a:p>
        </p:txBody>
      </p:sp>
      <p:sp>
        <p:nvSpPr>
          <p:cNvPr id="104452" name="Text Box 7"/>
          <p:cNvSpPr txBox="1"/>
          <p:nvPr/>
        </p:nvSpPr>
        <p:spPr>
          <a:xfrm>
            <a:off x="5724527" y="4365625"/>
            <a:ext cx="2519883" cy="400110"/>
          </a:xfrm>
          <a:prstGeom prst="rect">
            <a:avLst/>
          </a:prstGeom>
          <a:noFill/>
          <a:ln w="9525">
            <a:noFill/>
          </a:ln>
        </p:spPr>
        <p:txBody>
          <a:bodyPr wrap="square" anchor="t">
            <a:spAutoFit/>
          </a:bodyPr>
          <a:lstStyle/>
          <a:p>
            <a:pPr defTabSz="913130">
              <a:spcBef>
                <a:spcPct val="50000"/>
              </a:spcBef>
            </a:pPr>
            <a:r>
              <a:rPr lang="zh-CN" altLang="en-US" sz="2000" b="1" dirty="0">
                <a:solidFill>
                  <a:srgbClr val="0432FF"/>
                </a:solidFill>
              </a:rPr>
              <a:t>机器人自动控制</a:t>
            </a:r>
          </a:p>
        </p:txBody>
      </p:sp>
      <p:grpSp>
        <p:nvGrpSpPr>
          <p:cNvPr id="104453" name="Group 12"/>
          <p:cNvGrpSpPr/>
          <p:nvPr/>
        </p:nvGrpSpPr>
        <p:grpSpPr>
          <a:xfrm>
            <a:off x="3197226" y="3987807"/>
            <a:ext cx="3242117" cy="455613"/>
            <a:chOff x="1973" y="2432"/>
            <a:chExt cx="1634" cy="287"/>
          </a:xfrm>
        </p:grpSpPr>
        <p:sp>
          <p:nvSpPr>
            <p:cNvPr id="104454" name="AutoShape 9"/>
            <p:cNvSpPr/>
            <p:nvPr/>
          </p:nvSpPr>
          <p:spPr>
            <a:xfrm>
              <a:off x="1973" y="2432"/>
              <a:ext cx="1634" cy="272"/>
            </a:xfrm>
            <a:prstGeom prst="downArrow">
              <a:avLst>
                <a:gd name="adj1" fmla="val 50000"/>
                <a:gd name="adj2" fmla="val 25000"/>
              </a:avLst>
            </a:prstGeom>
            <a:solidFill>
              <a:srgbClr val="FF9900"/>
            </a:solidFill>
            <a:ln w="9525" cap="flat" cmpd="sng">
              <a:solidFill>
                <a:schemeClr val="tx1"/>
              </a:solidFill>
              <a:prstDash val="solid"/>
              <a:miter/>
              <a:headEnd type="none" w="med" len="med"/>
              <a:tailEnd type="none" w="med" len="med"/>
            </a:ln>
          </p:spPr>
          <p:txBody>
            <a:bodyPr vert="eaVert" wrap="none" anchor="ctr"/>
            <a:lstStyle/>
            <a:p>
              <a:pPr defTabSz="913130"/>
              <a:endParaRPr lang="zh-CN" altLang="en-US" sz="2000" dirty="0">
                <a:solidFill>
                  <a:srgbClr val="0432FF"/>
                </a:solidFill>
              </a:endParaRPr>
            </a:p>
          </p:txBody>
        </p:sp>
        <p:sp>
          <p:nvSpPr>
            <p:cNvPr id="104455" name="Text Box 8"/>
            <p:cNvSpPr txBox="1"/>
            <p:nvPr/>
          </p:nvSpPr>
          <p:spPr>
            <a:xfrm>
              <a:off x="2472" y="2467"/>
              <a:ext cx="635" cy="252"/>
            </a:xfrm>
            <a:prstGeom prst="rect">
              <a:avLst/>
            </a:prstGeom>
            <a:noFill/>
            <a:ln w="9525">
              <a:noFill/>
            </a:ln>
          </p:spPr>
          <p:txBody>
            <a:bodyPr anchor="t">
              <a:spAutoFit/>
            </a:bodyPr>
            <a:lstStyle/>
            <a:p>
              <a:pPr defTabSz="913130">
                <a:spcBef>
                  <a:spcPct val="50000"/>
                </a:spcBef>
              </a:pPr>
              <a:r>
                <a:rPr lang="zh-CN" altLang="en-US" sz="2000" b="1" dirty="0">
                  <a:solidFill>
                    <a:srgbClr val="0432FF"/>
                  </a:solidFill>
                </a:rPr>
                <a:t>典型应用</a:t>
              </a:r>
            </a:p>
          </p:txBody>
        </p:sp>
      </p:grpSp>
      <p:pic>
        <p:nvPicPr>
          <p:cNvPr id="104456" name="Picture 10"/>
          <p:cNvPicPr>
            <a:picLocks noChangeAspect="1"/>
          </p:cNvPicPr>
          <p:nvPr/>
        </p:nvPicPr>
        <p:blipFill>
          <a:blip r:embed="rId4" cstate="print"/>
          <a:stretch>
            <a:fillRect/>
          </a:stretch>
        </p:blipFill>
        <p:spPr>
          <a:xfrm>
            <a:off x="1620838" y="4735515"/>
            <a:ext cx="2374900" cy="1862137"/>
          </a:xfrm>
          <a:prstGeom prst="rect">
            <a:avLst/>
          </a:prstGeom>
          <a:noFill/>
          <a:ln w="9525">
            <a:noFill/>
          </a:ln>
        </p:spPr>
      </p:pic>
      <p:pic>
        <p:nvPicPr>
          <p:cNvPr id="104457" name="Picture 11"/>
          <p:cNvPicPr>
            <a:picLocks noChangeAspect="1"/>
          </p:cNvPicPr>
          <p:nvPr/>
        </p:nvPicPr>
        <p:blipFill>
          <a:blip r:embed="rId5" cstate="print"/>
          <a:stretch>
            <a:fillRect/>
          </a:stretch>
        </p:blipFill>
        <p:spPr>
          <a:xfrm>
            <a:off x="5292725" y="4724402"/>
            <a:ext cx="2736850" cy="1814513"/>
          </a:xfrm>
          <a:prstGeom prst="rect">
            <a:avLst/>
          </a:prstGeom>
          <a:noFill/>
          <a:ln w="9525">
            <a:noFill/>
          </a:ln>
        </p:spPr>
      </p:pic>
      <p:sp>
        <p:nvSpPr>
          <p:cNvPr id="104458" name="标题 11"/>
          <p:cNvSpPr>
            <a:spLocks noGrp="1"/>
          </p:cNvSpPr>
          <p:nvPr>
            <p:ph type="title"/>
          </p:nvPr>
        </p:nvSpPr>
        <p:spPr>
          <a:xfrm>
            <a:off x="459177" y="123856"/>
            <a:ext cx="8229600" cy="1143000"/>
          </a:xfrm>
        </p:spPr>
        <p:txBody>
          <a:bodyPr vert="horz" wrap="square" lIns="91440" tIns="45720" rIns="91440" bIns="45720" numCol="1" rtlCol="0" anchor="ctr" anchorCtr="0" compatLnSpc="1">
            <a:normAutofit fontScale="90000"/>
          </a:bodyPr>
          <a:lstStyle/>
          <a:p>
            <a:r>
              <a:rPr lang="zh-CN" altLang="en-US" sz="4000" b="1" dirty="0"/>
              <a:t>强化学习 </a:t>
            </a:r>
            <a:br>
              <a:rPr lang="en-US" altLang="zh-CN" sz="4000" b="1" dirty="0"/>
            </a:br>
            <a:r>
              <a:rPr lang="en-US" altLang="zh-CN" sz="4000" b="1" dirty="0">
                <a:solidFill>
                  <a:srgbClr val="FF0000"/>
                </a:solidFill>
              </a:rPr>
              <a:t>Reinforcement Learning</a:t>
            </a:r>
            <a:endParaRPr lang="zh-CN" altLang="en-US" sz="4000" b="1" dirty="0">
              <a:solidFill>
                <a:srgbClr val="FF0000"/>
              </a:solidFill>
            </a:endParaRPr>
          </a:p>
        </p:txBody>
      </p:sp>
      <p:sp>
        <p:nvSpPr>
          <p:cNvPr id="12" name="灯片编号占位符 11"/>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75</a:t>
            </a:fld>
            <a:endParaRPr lang="en-US" altLang="zh-CN" strike="noStrike" noProof="1">
              <a:latin typeface="Garamond" panose="02020404030301010803" pitchFamily="18" charset="0"/>
            </a:endParaRPr>
          </a:p>
        </p:txBody>
      </p:sp>
      <p:sp>
        <p:nvSpPr>
          <p:cNvPr id="14" name="Text Box 5"/>
          <p:cNvSpPr txBox="1">
            <a:spLocks noChangeArrowheads="1"/>
          </p:cNvSpPr>
          <p:nvPr/>
        </p:nvSpPr>
        <p:spPr bwMode="auto">
          <a:xfrm>
            <a:off x="3563888" y="1750168"/>
            <a:ext cx="5452947" cy="1754326"/>
          </a:xfrm>
          <a:prstGeom prst="rect">
            <a:avLst/>
          </a:prstGeom>
          <a:noFill/>
          <a:ln w="9525">
            <a:solidFill>
              <a:srgbClr val="0000FF"/>
            </a:solidFill>
            <a:miter lim="800000"/>
          </a:ln>
        </p:spPr>
        <p:txBody>
          <a:bodyPr wrap="square">
            <a:spAutoFit/>
          </a:bodyPr>
          <a:lstStyle/>
          <a:p>
            <a:pPr defTabSz="684530">
              <a:spcBef>
                <a:spcPct val="50000"/>
              </a:spcBef>
            </a:pPr>
            <a:r>
              <a:rPr lang="zh-CN" altLang="en-US" sz="2400" b="1" dirty="0"/>
              <a:t>强化学习</a:t>
            </a:r>
          </a:p>
          <a:p>
            <a:pPr defTabSz="684530">
              <a:spcBef>
                <a:spcPct val="50000"/>
              </a:spcBef>
            </a:pPr>
            <a:r>
              <a:rPr lang="zh-CN" altLang="en-US" sz="2400" b="1" dirty="0"/>
              <a:t>智能体以“试错”的方式进行学习，通过与环境</a:t>
            </a:r>
            <a:r>
              <a:rPr lang="zh-CN" altLang="en-US" sz="2400" b="1" dirty="0">
                <a:solidFill>
                  <a:srgbClr val="0000FF"/>
                </a:solidFill>
              </a:rPr>
              <a:t>交互</a:t>
            </a:r>
            <a:r>
              <a:rPr lang="zh-CN" altLang="en-US" sz="2400" b="1" dirty="0"/>
              <a:t>获得的</a:t>
            </a:r>
            <a:r>
              <a:rPr lang="zh-CN" altLang="en-US" sz="2400" b="1" dirty="0">
                <a:solidFill>
                  <a:srgbClr val="0000FF"/>
                </a:solidFill>
              </a:rPr>
              <a:t>奖赏和惩罚</a:t>
            </a:r>
            <a:r>
              <a:rPr lang="zh-CN" altLang="en-US" sz="2400" b="1" dirty="0"/>
              <a:t>指导行为，目标是使智能体</a:t>
            </a:r>
            <a:r>
              <a:rPr lang="zh-CN" altLang="en-US" sz="2400" b="1" dirty="0">
                <a:solidFill>
                  <a:srgbClr val="FF0000"/>
                </a:solidFill>
              </a:rPr>
              <a:t>获得最大的奖赏</a:t>
            </a:r>
            <a:r>
              <a:rPr lang="zh-CN" altLang="en-US" sz="2400" b="1" dirty="0"/>
              <a:t>。</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08504" cy="1143000"/>
          </a:xfrm>
        </p:spPr>
        <p:txBody>
          <a:bodyPr/>
          <a:lstStyle/>
          <a:p>
            <a:pPr algn="ctr"/>
            <a:r>
              <a:rPr lang="en-US" altLang="zh-CN" sz="3200" dirty="0">
                <a:solidFill>
                  <a:srgbClr val="FF0000"/>
                </a:solidFill>
              </a:rPr>
              <a:t>Big deal: Able to Achieve Superhuman Performance</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smtClean="0"/>
              <a:t>76</a:t>
            </a:fld>
            <a:endParaRPr lang="en-US" altLang="zh-CN"/>
          </a:p>
        </p:txBody>
      </p:sp>
      <p:pic>
        <p:nvPicPr>
          <p:cNvPr id="7" name="内容占位符 6"/>
          <p:cNvPicPr>
            <a:picLocks noGrp="1" noChangeAspect="1"/>
          </p:cNvPicPr>
          <p:nvPr>
            <p:ph idx="1"/>
          </p:nvPr>
        </p:nvPicPr>
        <p:blipFill>
          <a:blip r:embed="rId2"/>
          <a:stretch>
            <a:fillRect/>
          </a:stretch>
        </p:blipFill>
        <p:spPr>
          <a:xfrm>
            <a:off x="467543" y="1772816"/>
            <a:ext cx="8097949" cy="367240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1"/>
          <p:cNvSpPr>
            <a:spLocks noGrp="1"/>
          </p:cNvSpPr>
          <p:nvPr>
            <p:ph type="title"/>
          </p:nvPr>
        </p:nvSpPr>
        <p:spPr>
          <a:xfrm>
            <a:off x="539750" y="44133"/>
            <a:ext cx="8229600" cy="1143000"/>
          </a:xfrm>
        </p:spPr>
        <p:txBody>
          <a:bodyPr vert="horz" wrap="square" lIns="91440" tIns="45720" rIns="91440" bIns="45720" anchor="ctr"/>
          <a:lstStyle/>
          <a:p>
            <a:r>
              <a:rPr lang="zh-CN" altLang="en-US" b="1" dirty="0"/>
              <a:t>增强学习</a:t>
            </a:r>
            <a:r>
              <a:rPr lang="en-US" altLang="zh-CN" b="1" dirty="0"/>
              <a:t>-AlphaGo </a:t>
            </a:r>
            <a:endParaRPr lang="zh-CN" altLang="en-US" b="1" dirty="0"/>
          </a:p>
        </p:txBody>
      </p:sp>
      <p:sp>
        <p:nvSpPr>
          <p:cNvPr id="105474" name="内容占位符 2"/>
          <p:cNvSpPr>
            <a:spLocks noGrp="1"/>
          </p:cNvSpPr>
          <p:nvPr>
            <p:ph idx="1"/>
          </p:nvPr>
        </p:nvSpPr>
        <p:spPr>
          <a:xfrm>
            <a:off x="467995" y="1268730"/>
            <a:ext cx="8229600" cy="4525963"/>
          </a:xfrm>
        </p:spPr>
        <p:txBody>
          <a:bodyPr vert="horz" wrap="square" lIns="91440" tIns="45720" rIns="91440" bIns="45720" anchor="t"/>
          <a:lstStyle/>
          <a:p>
            <a:r>
              <a:rPr lang="zh-CN" altLang="en-US" b="1" dirty="0">
                <a:solidFill>
                  <a:srgbClr val="0432FF"/>
                </a:solidFill>
              </a:rPr>
              <a:t>增强学习与蒙特卡洛树搜索相结合实例</a:t>
            </a:r>
          </a:p>
        </p:txBody>
      </p:sp>
      <p:pic>
        <p:nvPicPr>
          <p:cNvPr id="105475" name="Picture 2"/>
          <p:cNvPicPr>
            <a:picLocks noChangeAspect="1"/>
          </p:cNvPicPr>
          <p:nvPr/>
        </p:nvPicPr>
        <p:blipFill>
          <a:blip r:embed="rId2" cstate="print"/>
          <a:stretch>
            <a:fillRect/>
          </a:stretch>
        </p:blipFill>
        <p:spPr>
          <a:xfrm>
            <a:off x="106045" y="1909409"/>
            <a:ext cx="8858280" cy="3231300"/>
          </a:xfrm>
          <a:prstGeom prst="rect">
            <a:avLst/>
          </a:prstGeom>
          <a:noFill/>
          <a:ln w="9525">
            <a:noFill/>
          </a:ln>
        </p:spPr>
      </p:pic>
      <p:sp>
        <p:nvSpPr>
          <p:cNvPr id="105476" name="TextBox 5"/>
          <p:cNvSpPr txBox="1"/>
          <p:nvPr/>
        </p:nvSpPr>
        <p:spPr>
          <a:xfrm>
            <a:off x="478339" y="5041746"/>
            <a:ext cx="8424936" cy="1384995"/>
          </a:xfrm>
          <a:prstGeom prst="rect">
            <a:avLst/>
          </a:prstGeom>
          <a:noFill/>
          <a:ln w="9525">
            <a:noFill/>
          </a:ln>
        </p:spPr>
        <p:txBody>
          <a:bodyPr wrap="square" anchor="t">
            <a:spAutoFit/>
          </a:bodyPr>
          <a:lstStyle/>
          <a:p>
            <a:pPr eaLnBrk="0" hangingPunct="0">
              <a:lnSpc>
                <a:spcPct val="150000"/>
              </a:lnSpc>
            </a:pPr>
            <a:r>
              <a:rPr lang="zh-CN" altLang="en-US" b="1" dirty="0">
                <a:latin typeface="Garamond" panose="02020404030301010803" pitchFamily="18" charset="0"/>
                <a:ea typeface="宋体" panose="02010600030101010101" pitchFamily="2" charset="-122"/>
              </a:rPr>
              <a:t>蒙特卡洛树算法四步骤：选择、展开、模拟、反馈。</a:t>
            </a:r>
            <a:endParaRPr lang="en-US" altLang="zh-CN" b="1" dirty="0">
              <a:latin typeface="Garamond" panose="02020404030301010803" pitchFamily="18" charset="0"/>
              <a:ea typeface="宋体" panose="02010600030101010101" pitchFamily="2" charset="-122"/>
            </a:endParaRPr>
          </a:p>
          <a:p>
            <a:pPr eaLnBrk="0" hangingPunct="0">
              <a:lnSpc>
                <a:spcPct val="150000"/>
              </a:lnSpc>
            </a:pPr>
            <a:r>
              <a:rPr lang="zh-CN" altLang="en-US" b="1" dirty="0">
                <a:latin typeface="Garamond" panose="02020404030301010803" pitchFamily="18" charset="0"/>
                <a:ea typeface="宋体" panose="02010600030101010101" pitchFamily="2" charset="-122"/>
              </a:rPr>
              <a:t>通过模拟后的</a:t>
            </a:r>
            <a:r>
              <a:rPr lang="zh-CN" altLang="en-US" b="1" dirty="0">
                <a:solidFill>
                  <a:srgbClr val="FF0000"/>
                </a:solidFill>
                <a:latin typeface="Garamond" panose="02020404030301010803" pitchFamily="18" charset="0"/>
                <a:ea typeface="宋体" panose="02010600030101010101" pitchFamily="2" charset="-122"/>
              </a:rPr>
              <a:t>输赢</a:t>
            </a:r>
            <a:r>
              <a:rPr lang="zh-CN" altLang="en-US" b="1" dirty="0">
                <a:latin typeface="Garamond" panose="02020404030301010803" pitchFamily="18" charset="0"/>
                <a:ea typeface="宋体" panose="02010600030101010101" pitchFamily="2" charset="-122"/>
              </a:rPr>
              <a:t>调节节点选择权重。</a:t>
            </a:r>
            <a:endParaRPr lang="en-US" altLang="zh-CN" b="1" dirty="0">
              <a:latin typeface="Garamond" panose="02020404030301010803" pitchFamily="18" charset="0"/>
              <a:ea typeface="宋体" panose="02010600030101010101" pitchFamily="2" charset="-122"/>
            </a:endParaRPr>
          </a:p>
        </p:txBody>
      </p:sp>
      <p:sp>
        <p:nvSpPr>
          <p:cNvPr id="6" name="灯片编号占位符 5"/>
          <p:cNvSpPr>
            <a:spLocks noGrp="1"/>
          </p:cNvSpPr>
          <p:nvPr>
            <p:ph type="sldNum" sz="quarter" idx="12"/>
          </p:nvPr>
        </p:nvSpPr>
        <p:spPr>
          <a:xfrm>
            <a:off x="6563995" y="6024880"/>
            <a:ext cx="2133600" cy="365125"/>
          </a:xfrm>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77</a:t>
            </a:fld>
            <a:endParaRPr lang="en-US" altLang="zh-CN" strike="noStrike" noProof="1">
              <a:latin typeface="Garamond" panose="02020404030301010803"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a:solidFill>
                  <a:schemeClr val="bg1">
                    <a:lumMod val="50000"/>
                  </a:schemeClr>
                </a:solidFill>
              </a:rPr>
              <a:t>课程介绍</a:t>
            </a:r>
            <a:endParaRPr lang="en-US" altLang="zh-CN" b="1" dirty="0">
              <a:solidFill>
                <a:schemeClr val="bg1">
                  <a:lumMod val="50000"/>
                </a:schemeClr>
              </a:solidFill>
            </a:endParaRPr>
          </a:p>
          <a:p>
            <a:pPr marL="514350" indent="-514350">
              <a:buFont typeface="+mj-lt"/>
              <a:buAutoNum type="arabicPeriod"/>
            </a:pPr>
            <a:r>
              <a:rPr lang="zh-CN" altLang="en-US" b="1" dirty="0">
                <a:solidFill>
                  <a:schemeClr val="bg1">
                    <a:lumMod val="50000"/>
                  </a:schemeClr>
                </a:solidFill>
              </a:rPr>
              <a:t>机器学习简介</a:t>
            </a:r>
            <a:endParaRPr lang="en-US" altLang="zh-CN" b="1" dirty="0">
              <a:solidFill>
                <a:schemeClr val="bg1">
                  <a:lumMod val="50000"/>
                </a:schemeClr>
              </a:solidFill>
            </a:endParaRPr>
          </a:p>
          <a:p>
            <a:pPr marL="514350" indent="-514350">
              <a:buFont typeface="+mj-lt"/>
              <a:buAutoNum type="arabicPeriod"/>
            </a:pPr>
            <a:r>
              <a:rPr lang="zh-CN" altLang="en-US" b="1" dirty="0">
                <a:solidFill>
                  <a:srgbClr val="0000FF"/>
                </a:solidFill>
              </a:rPr>
              <a:t>机器学习基本流程</a:t>
            </a:r>
            <a:endParaRPr lang="en-US" altLang="zh-CN" b="1" dirty="0">
              <a:solidFill>
                <a:srgbClr val="0000FF"/>
              </a:solidFill>
            </a:endParaRPr>
          </a:p>
        </p:txBody>
      </p:sp>
      <p:sp>
        <p:nvSpPr>
          <p:cNvPr id="4" name="灯片编号占位符 3"/>
          <p:cNvSpPr>
            <a:spLocks noGrp="1"/>
          </p:cNvSpPr>
          <p:nvPr>
            <p:ph type="sldNum" sz="quarter" idx="12"/>
          </p:nvPr>
        </p:nvSpPr>
        <p:spPr/>
        <p:txBody>
          <a:bodyPr/>
          <a:lstStyle/>
          <a:p>
            <a:pPr>
              <a:defRPr/>
            </a:pPr>
            <a:fld id="{6E116B98-1FBF-4184-9B51-DC29ABEA845F}" type="slidenum">
              <a:rPr lang="en-US" altLang="zh-CN" b="1" smtClean="0"/>
              <a:t>78</a:t>
            </a:fld>
            <a:endParaRPr lang="en-US" altLang="zh-CN"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44624"/>
            <a:ext cx="7886700" cy="1325563"/>
          </a:xfrm>
        </p:spPr>
        <p:txBody>
          <a:bodyPr>
            <a:normAutofit/>
          </a:bodyPr>
          <a:lstStyle/>
          <a:p>
            <a:r>
              <a:rPr lang="zh-CN" altLang="en-US" sz="3600" b="1"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b="1" dirty="0">
                    <a:solidFill>
                      <a:srgbClr val="FF0000"/>
                    </a:solidFill>
                  </a:rPr>
                  <a:t>模型</a:t>
                </a:r>
              </a:p>
              <a:p>
                <a:pPr lvl="1"/>
                <a:r>
                  <a:rPr lang="zh-CN" altLang="en-US" b="1" dirty="0"/>
                  <a:t>线性方法：</a:t>
                </a:r>
                <a:endParaRPr lang="en-US" altLang="zh-CN" b="1" dirty="0"/>
              </a:p>
              <a:p>
                <a:pPr lvl="1"/>
                <a:r>
                  <a:rPr lang="zh-CN" altLang="en-US" b="1" dirty="0"/>
                  <a:t>广义线性方法：</a:t>
                </a:r>
                <a:endParaRPr lang="en-US" altLang="zh-CN" b="1" dirty="0"/>
              </a:p>
              <a:p>
                <a:pPr lvl="2"/>
                <a:r>
                  <a:rPr lang="zh-CN" altLang="en-US" b="1" dirty="0"/>
                  <a:t>如果</a:t>
                </a:r>
                <a14:m>
                  <m:oMath xmlns:m="http://schemas.openxmlformats.org/officeDocument/2006/math">
                    <m:r>
                      <m:rPr>
                        <m:nor/>
                      </m:rPr>
                      <a:rPr lang="en-US" altLang="zh-CN" b="1" i="1" dirty="0">
                        <a:latin typeface="Cambria Math" panose="02040503050406030204" pitchFamily="18" charset="0"/>
                      </a:rPr>
                      <m:t>ϕ</m:t>
                    </m:r>
                    <m:r>
                      <m:rPr>
                        <m:nor/>
                      </m:rPr>
                      <a:rPr lang="en-US" altLang="zh-CN" b="1" dirty="0">
                        <a:latin typeface="Cambria Math" panose="02040503050406030204" pitchFamily="18" charset="0"/>
                      </a:rPr>
                      <m:t>(</m:t>
                    </m:r>
                    <m:r>
                      <m:rPr>
                        <m:nor/>
                      </m:rPr>
                      <a:rPr lang="en-US" altLang="zh-CN" b="1" dirty="0">
                        <a:latin typeface="Cambria Math" panose="02040503050406030204" pitchFamily="18" charset="0"/>
                      </a:rPr>
                      <m:t>x</m:t>
                    </m:r>
                    <m:r>
                      <m:rPr>
                        <m:nor/>
                      </m:rPr>
                      <a:rPr lang="en-US" altLang="zh-CN" b="1" dirty="0">
                        <a:latin typeface="Cambria Math" panose="02040503050406030204" pitchFamily="18" charset="0"/>
                      </a:rPr>
                      <m:t>)</m:t>
                    </m:r>
                  </m:oMath>
                </a14:m>
                <a:r>
                  <a:rPr lang="zh-CN" altLang="en-US" b="1" dirty="0"/>
                  <a:t>为可学习的非线性基函数，</a:t>
                </a:r>
                <a14:m>
                  <m:oMath xmlns:m="http://schemas.openxmlformats.org/officeDocument/2006/math">
                    <m:r>
                      <m:rPr>
                        <m:nor/>
                      </m:rPr>
                      <a:rPr lang="en-US" altLang="zh-CN" b="1" dirty="0">
                        <a:latin typeface="Cambria Math" panose="02040503050406030204" pitchFamily="18" charset="0"/>
                      </a:rPr>
                      <m:t>f</m:t>
                    </m:r>
                    <m:r>
                      <m:rPr>
                        <m:nor/>
                      </m:rPr>
                      <a:rPr lang="en-US" altLang="zh-CN" b="1" dirty="0">
                        <a:latin typeface="Cambria Math" panose="02040503050406030204" pitchFamily="18" charset="0"/>
                      </a:rPr>
                      <m:t>(</m:t>
                    </m:r>
                    <m:r>
                      <m:rPr>
                        <m:nor/>
                      </m:rPr>
                      <a:rPr lang="en-US" altLang="zh-CN" b="1" dirty="0">
                        <a:latin typeface="Cambria Math" panose="02040503050406030204" pitchFamily="18" charset="0"/>
                      </a:rPr>
                      <m:t>x</m:t>
                    </m:r>
                    <m:r>
                      <m:rPr>
                        <m:nor/>
                      </m:rPr>
                      <a:rPr lang="en-US" altLang="zh-CN" b="1" dirty="0">
                        <a:latin typeface="Cambria Math" panose="02040503050406030204" pitchFamily="18" charset="0"/>
                      </a:rPr>
                      <m:t>,</m:t>
                    </m:r>
                    <m:r>
                      <m:rPr>
                        <m:nor/>
                      </m:rPr>
                      <a:rPr lang="el-GR" altLang="zh-CN" b="1" dirty="0">
                        <a:latin typeface="Cambria Math" panose="02040503050406030204" pitchFamily="18" charset="0"/>
                      </a:rPr>
                      <m:t>θ</m:t>
                    </m:r>
                    <m:r>
                      <m:rPr>
                        <m:nor/>
                      </m:rPr>
                      <a:rPr lang="el-GR" altLang="zh-CN" b="1" dirty="0">
                        <a:latin typeface="Cambria Math" panose="02040503050406030204" pitchFamily="18" charset="0"/>
                      </a:rPr>
                      <m:t>)</m:t>
                    </m:r>
                  </m:oMath>
                </a14:m>
                <a:r>
                  <a:rPr lang="zh-CN" altLang="en-US" b="1" dirty="0"/>
                  <a:t>就等价于神经网络。</a:t>
                </a:r>
              </a:p>
              <a:p>
                <a:endParaRPr lang="en-US" altLang="zh-CN" sz="1000" b="1" dirty="0">
                  <a:solidFill>
                    <a:srgbClr val="FF0000"/>
                  </a:solidFill>
                </a:endParaRPr>
              </a:p>
              <a:p>
                <a:r>
                  <a:rPr lang="zh-CN" altLang="en-US" b="1" dirty="0">
                    <a:solidFill>
                      <a:srgbClr val="FF0000"/>
                    </a:solidFill>
                  </a:rPr>
                  <a:t>学习准则</a:t>
                </a:r>
                <a:endParaRPr lang="en-US" altLang="zh-CN" b="1" dirty="0">
                  <a:solidFill>
                    <a:srgbClr val="FF0000"/>
                  </a:solidFill>
                </a:endParaRPr>
              </a:p>
              <a:p>
                <a:pPr lvl="1"/>
                <a:r>
                  <a:rPr lang="zh-CN" altLang="en-US" b="1" dirty="0">
                    <a:solidFill>
                      <a:schemeClr val="tx1"/>
                    </a:solidFill>
                  </a:rPr>
                  <a:t>期望风险</a:t>
                </a:r>
                <a:endParaRPr lang="en-US" altLang="zh-CN" b="1" dirty="0">
                  <a:solidFill>
                    <a:schemeClr val="tx1"/>
                  </a:solidFill>
                </a:endParaRPr>
              </a:p>
              <a:p>
                <a:endParaRPr lang="en-US" altLang="zh-CN" sz="1000" b="1" dirty="0">
                  <a:solidFill>
                    <a:srgbClr val="FF0000"/>
                  </a:solidFill>
                </a:endParaRPr>
              </a:p>
              <a:p>
                <a:r>
                  <a:rPr lang="zh-CN" altLang="en-US" b="1" dirty="0">
                    <a:solidFill>
                      <a:srgbClr val="FF0000"/>
                    </a:solidFill>
                  </a:rPr>
                  <a:t>优化方法</a:t>
                </a:r>
                <a:endParaRPr lang="en-US" altLang="zh-CN" b="1" dirty="0">
                  <a:solidFill>
                    <a:srgbClr val="FF0000"/>
                  </a:solidFill>
                </a:endParaRPr>
              </a:p>
              <a:p>
                <a:pPr lvl="1"/>
                <a:r>
                  <a:rPr lang="zh-CN" altLang="en-US" b="1" dirty="0">
                    <a:solidFill>
                      <a:schemeClr val="tx1"/>
                    </a:solidFill>
                  </a:rPr>
                  <a:t>梯度下降</a:t>
                </a:r>
              </a:p>
            </p:txBody>
          </p:sp>
        </mc:Choice>
        <mc:Fallback xmlns="">
          <p:sp>
            <p:nvSpPr>
              <p:cNvPr id="3" name="内容占位符 2"/>
              <p:cNvSpPr>
                <a:spLocks noRot="1" noChangeAspect="1" noMove="1" noResize="1" noEditPoints="1" noAdjustHandles="1" noChangeArrowheads="1" noChangeShapeType="1" noTextEdit="1"/>
              </p:cNvSpPr>
              <p:nvPr>
                <p:ph sz="quarter" idx="1"/>
              </p:nvPr>
            </p:nvSpPr>
            <p:spPr>
              <a:blipFill rotWithShape="1">
                <a:blip r:embed="rId3"/>
                <a:stretch>
                  <a:fillRect/>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stretch>
            <a:fillRect/>
          </a:stretch>
        </p:blipFill>
        <p:spPr>
          <a:xfrm>
            <a:off x="2895600" y="4177291"/>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4636" y="1700808"/>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7464" y="2237535"/>
            <a:ext cx="2664696" cy="3993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p:txBody>
          <a:bodyPr/>
          <a:lstStyle/>
          <a:p>
            <a:pPr algn="ctr"/>
            <a:r>
              <a:rPr lang="zh-CN" altLang="en-US" b="1" dirty="0"/>
              <a:t>参考书籍</a:t>
            </a:r>
          </a:p>
        </p:txBody>
      </p:sp>
      <p:sp>
        <p:nvSpPr>
          <p:cNvPr id="10243"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901C661A-A79D-4027-AA75-A2EDDA737AD5}" type="slidenum">
              <a:rPr lang="en-US" altLang="zh-CN" sz="1200" b="1" dirty="0">
                <a:solidFill>
                  <a:srgbClr val="898989"/>
                </a:solidFill>
              </a:rPr>
              <a:t>8</a:t>
            </a:fld>
            <a:endParaRPr lang="en-US" altLang="zh-CN" sz="1200" b="1">
              <a:solidFill>
                <a:srgbClr val="898989"/>
              </a:solidFill>
            </a:endParaRPr>
          </a:p>
        </p:txBody>
      </p:sp>
      <p:sp>
        <p:nvSpPr>
          <p:cNvPr id="21509" name="AutoShape 2" descr="http://t2.gstatic.com/images?q=tbn:ANd9GcSEPagCDf1wNS21k9C5hj-ChnaZL7hwt2EINQTGqrpVgSnlNuP9"/>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endParaRPr lang="zh-CN" altLang="en-US" sz="2800" b="1">
              <a:latin typeface="Garamond" panose="02020404030301010803" pitchFamily="18" charset="0"/>
            </a:endParaRPr>
          </a:p>
        </p:txBody>
      </p:sp>
      <p:pic>
        <p:nvPicPr>
          <p:cNvPr id="103426" name="Picture 2" descr="https://cs.nju.edu.cn/zhouzh/zhouzh.files/publication/cover-ml2016.jpg"/>
          <p:cNvPicPr>
            <a:picLocks noChangeAspect="1" noChangeArrowheads="1"/>
          </p:cNvPicPr>
          <p:nvPr/>
        </p:nvPicPr>
        <p:blipFill rotWithShape="1">
          <a:blip r:embed="rId2">
            <a:extLst>
              <a:ext uri="{28A0092B-C50C-407E-A947-70E740481C1C}">
                <a14:useLocalDpi xmlns:a14="http://schemas.microsoft.com/office/drawing/2010/main" val="0"/>
              </a:ext>
            </a:extLst>
          </a:blip>
          <a:srcRect l="15235" t="8223" r="9972" b="6063"/>
          <a:stretch>
            <a:fillRect/>
          </a:stretch>
        </p:blipFill>
        <p:spPr bwMode="auto">
          <a:xfrm>
            <a:off x="899592" y="2420889"/>
            <a:ext cx="2916324" cy="32403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3568" y="1579765"/>
            <a:ext cx="3416320" cy="523220"/>
          </a:xfrm>
          <a:prstGeom prst="rect">
            <a:avLst/>
          </a:prstGeom>
        </p:spPr>
        <p:txBody>
          <a:bodyPr wrap="none">
            <a:spAutoFit/>
          </a:bodyPr>
          <a:lstStyle/>
          <a:p>
            <a:r>
              <a:rPr lang="en-US" altLang="zh-CN" b="1" dirty="0">
                <a:solidFill>
                  <a:srgbClr val="0000FF"/>
                </a:solidFill>
              </a:rPr>
              <a:t>《</a:t>
            </a:r>
            <a:r>
              <a:rPr lang="zh-CN" altLang="en-US" b="1" dirty="0">
                <a:solidFill>
                  <a:srgbClr val="0000FF"/>
                </a:solidFill>
              </a:rPr>
              <a:t>机器学习</a:t>
            </a:r>
            <a:r>
              <a:rPr lang="en-US" altLang="zh-CN" b="1" dirty="0">
                <a:solidFill>
                  <a:srgbClr val="0000FF"/>
                </a:solidFill>
              </a:rPr>
              <a:t>》</a:t>
            </a:r>
            <a:r>
              <a:rPr lang="zh-CN" altLang="en-US" b="1" dirty="0">
                <a:latin typeface="楷体" panose="02010609060101010101" pitchFamily="49" charset="-122"/>
                <a:ea typeface="楷体" panose="02010609060101010101" pitchFamily="49" charset="-122"/>
              </a:rPr>
              <a:t>周志华</a:t>
            </a:r>
            <a:endParaRPr lang="zh-CN" altLang="en-US" b="1" dirty="0"/>
          </a:p>
        </p:txBody>
      </p:sp>
      <p:pic>
        <p:nvPicPr>
          <p:cNvPr id="7" name="图片 6"/>
          <p:cNvPicPr>
            <a:picLocks noChangeAspect="1"/>
          </p:cNvPicPr>
          <p:nvPr/>
        </p:nvPicPr>
        <p:blipFill>
          <a:blip r:embed="rId3"/>
          <a:stretch>
            <a:fillRect/>
          </a:stretch>
        </p:blipFill>
        <p:spPr>
          <a:xfrm>
            <a:off x="5508104" y="2492896"/>
            <a:ext cx="2530059" cy="3398815"/>
          </a:xfrm>
          <a:prstGeom prst="rect">
            <a:avLst/>
          </a:prstGeom>
        </p:spPr>
      </p:pic>
      <p:sp>
        <p:nvSpPr>
          <p:cNvPr id="8" name="矩形 7"/>
          <p:cNvSpPr/>
          <p:nvPr/>
        </p:nvSpPr>
        <p:spPr>
          <a:xfrm>
            <a:off x="4817191" y="1531511"/>
            <a:ext cx="3775393" cy="523220"/>
          </a:xfrm>
          <a:prstGeom prst="rect">
            <a:avLst/>
          </a:prstGeom>
        </p:spPr>
        <p:txBody>
          <a:bodyPr wrap="none">
            <a:spAutoFit/>
          </a:bodyPr>
          <a:lstStyle/>
          <a:p>
            <a:r>
              <a:rPr lang="en-US" altLang="zh-CN" b="1" dirty="0">
                <a:solidFill>
                  <a:srgbClr val="0000FF"/>
                </a:solidFill>
              </a:rPr>
              <a:t>《</a:t>
            </a:r>
            <a:r>
              <a:rPr lang="zh-CN" altLang="en-US" b="1" dirty="0">
                <a:solidFill>
                  <a:srgbClr val="0000FF"/>
                </a:solidFill>
              </a:rPr>
              <a:t>统计学习方法</a:t>
            </a:r>
            <a:r>
              <a:rPr lang="en-US" altLang="zh-CN" b="1" dirty="0">
                <a:solidFill>
                  <a:srgbClr val="0000FF"/>
                </a:solidFill>
              </a:rPr>
              <a:t>》</a:t>
            </a:r>
            <a:r>
              <a:rPr lang="zh-CN" altLang="en-US" b="1" dirty="0">
                <a:latin typeface="楷体" panose="02010609060101010101" pitchFamily="49" charset="-122"/>
                <a:ea typeface="楷体" panose="02010609060101010101" pitchFamily="49" charset="-122"/>
              </a:rPr>
              <a:t>李航</a:t>
            </a:r>
            <a:endParaRPr lang="zh-CN" altLang="en-US" b="1"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0"/>
            <a:ext cx="8229600" cy="1143000"/>
          </a:xfrm>
        </p:spPr>
        <p:txBody>
          <a:bodyPr/>
          <a:lstStyle/>
          <a:p>
            <a:r>
              <a:rPr lang="zh-CN" altLang="en-US" b="1" dirty="0"/>
              <a:t>学习准则</a:t>
            </a:r>
            <a:r>
              <a:rPr lang="en-US" altLang="zh-CN" b="1" dirty="0"/>
              <a:t>-</a:t>
            </a:r>
            <a:r>
              <a:rPr lang="zh-CN" altLang="en-US" b="1" dirty="0"/>
              <a:t>期望风险</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80</a:t>
            </a:fld>
            <a:endParaRPr lang="en-US" altLang="zh-CN"/>
          </a:p>
        </p:txBody>
      </p:sp>
      <p:pic>
        <p:nvPicPr>
          <p:cNvPr id="239618" name="Picture 2"/>
          <p:cNvPicPr>
            <a:picLocks noChangeAspect="1" noChangeArrowheads="1"/>
          </p:cNvPicPr>
          <p:nvPr/>
        </p:nvPicPr>
        <p:blipFill>
          <a:blip r:embed="rId3"/>
          <a:srcRect/>
          <a:stretch>
            <a:fillRect/>
          </a:stretch>
        </p:blipFill>
        <p:spPr bwMode="auto">
          <a:xfrm>
            <a:off x="0" y="2143116"/>
            <a:ext cx="9144000" cy="269027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3" name="Picture 1"/>
          <p:cNvPicPr>
            <a:picLocks noChangeAspect="1" noChangeArrowheads="1"/>
          </p:cNvPicPr>
          <p:nvPr/>
        </p:nvPicPr>
        <p:blipFill>
          <a:blip r:embed="rId2"/>
          <a:srcRect/>
          <a:stretch>
            <a:fillRect/>
          </a:stretch>
        </p:blipFill>
        <p:spPr bwMode="auto">
          <a:xfrm>
            <a:off x="4980972" y="1987889"/>
            <a:ext cx="4163028" cy="3600456"/>
          </a:xfrm>
          <a:prstGeom prst="rect">
            <a:avLst/>
          </a:prstGeom>
          <a:noFill/>
          <a:ln w="9525">
            <a:noFill/>
            <a:miter lim="800000"/>
            <a:headEnd/>
            <a:tailEnd/>
          </a:ln>
          <a:effectLst/>
        </p:spPr>
      </p:pic>
      <p:sp>
        <p:nvSpPr>
          <p:cNvPr id="2" name="标题 1"/>
          <p:cNvSpPr>
            <a:spLocks noGrp="1"/>
          </p:cNvSpPr>
          <p:nvPr>
            <p:ph type="title"/>
          </p:nvPr>
        </p:nvSpPr>
        <p:spPr>
          <a:xfrm>
            <a:off x="500034" y="0"/>
            <a:ext cx="8229600" cy="1143000"/>
          </a:xfrm>
        </p:spPr>
        <p:txBody>
          <a:bodyPr/>
          <a:lstStyle/>
          <a:p>
            <a:r>
              <a:rPr lang="zh-CN" altLang="en-US" b="1" dirty="0"/>
              <a:t>损失函数</a:t>
            </a:r>
          </a:p>
        </p:txBody>
      </p:sp>
      <p:sp>
        <p:nvSpPr>
          <p:cNvPr id="3" name="内容占位符 2"/>
          <p:cNvSpPr>
            <a:spLocks noGrp="1"/>
          </p:cNvSpPr>
          <p:nvPr>
            <p:ph idx="1"/>
          </p:nvPr>
        </p:nvSpPr>
        <p:spPr>
          <a:xfrm>
            <a:off x="428596" y="1142984"/>
            <a:ext cx="8572560" cy="4389437"/>
          </a:xfrm>
        </p:spPr>
        <p:txBody>
          <a:bodyPr/>
          <a:lstStyle/>
          <a:p>
            <a:pPr>
              <a:lnSpc>
                <a:spcPct val="150000"/>
              </a:lnSpc>
              <a:spcBef>
                <a:spcPts val="1200"/>
              </a:spcBef>
            </a:pPr>
            <a:r>
              <a:rPr lang="zh-CN" altLang="en-US" sz="2800" b="1" dirty="0"/>
              <a:t>损失函数是一个非负实数函数，用来量化模型预测和真实标签之间的差异。</a:t>
            </a:r>
            <a:endParaRPr lang="en-US" altLang="zh-CN" sz="2800" b="1" dirty="0"/>
          </a:p>
          <a:p>
            <a:pPr>
              <a:spcBef>
                <a:spcPts val="1200"/>
              </a:spcBef>
            </a:pPr>
            <a:r>
              <a:rPr lang="zh-CN" altLang="en-US" sz="2800" b="1" dirty="0"/>
              <a:t>下面介绍几种常用的损失函数</a:t>
            </a:r>
            <a:endParaRPr lang="en-US" altLang="zh-CN" sz="2800" b="1" dirty="0"/>
          </a:p>
          <a:p>
            <a:pPr marL="881380" lvl="1" indent="-514350">
              <a:spcBef>
                <a:spcPts val="1200"/>
              </a:spcBef>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0-1 </a:t>
            </a:r>
            <a:r>
              <a:rPr lang="zh-CN" altLang="en-US" b="1" dirty="0">
                <a:latin typeface="Times New Roman" panose="02020603050405020304" pitchFamily="18" charset="0"/>
                <a:cs typeface="Times New Roman" panose="02020603050405020304" pitchFamily="18" charset="0"/>
              </a:rPr>
              <a:t>损失函数</a:t>
            </a:r>
            <a:endParaRPr lang="en-US" altLang="zh-CN" b="1" dirty="0">
              <a:latin typeface="Times New Roman" panose="02020603050405020304" pitchFamily="18" charset="0"/>
              <a:cs typeface="Times New Roman" panose="02020603050405020304" pitchFamily="18" charset="0"/>
            </a:endParaRPr>
          </a:p>
          <a:p>
            <a:pPr marL="881380" lvl="1" indent="-514350">
              <a:spcBef>
                <a:spcPts val="1200"/>
              </a:spcBef>
              <a:buFont typeface="Wingdings" panose="05000000000000000000" pitchFamily="2" charset="2"/>
              <a:buChar char="Ø"/>
            </a:pPr>
            <a:r>
              <a:rPr lang="zh-CN" altLang="en-US" b="1" dirty="0">
                <a:solidFill>
                  <a:schemeClr val="bg2">
                    <a:lumMod val="50000"/>
                  </a:schemeClr>
                </a:solidFill>
                <a:latin typeface="Times New Roman" panose="02020603050405020304" pitchFamily="18" charset="0"/>
                <a:cs typeface="Times New Roman" panose="02020603050405020304" pitchFamily="18" charset="0"/>
              </a:rPr>
              <a:t>平方损失函数</a:t>
            </a:r>
            <a:endParaRPr lang="en-US" altLang="zh-CN" b="1" dirty="0">
              <a:solidFill>
                <a:schemeClr val="bg2">
                  <a:lumMod val="50000"/>
                </a:schemeClr>
              </a:solidFill>
              <a:latin typeface="Times New Roman" panose="02020603050405020304" pitchFamily="18" charset="0"/>
              <a:cs typeface="Times New Roman" panose="02020603050405020304" pitchFamily="18" charset="0"/>
            </a:endParaRPr>
          </a:p>
          <a:p>
            <a:pPr marL="881380" lvl="1" indent="-514350">
              <a:spcBef>
                <a:spcPts val="1200"/>
              </a:spcBef>
              <a:buFont typeface="Wingdings" panose="05000000000000000000" pitchFamily="2" charset="2"/>
              <a:buChar char="Ø"/>
            </a:pPr>
            <a:r>
              <a:rPr lang="zh-CN" altLang="en-US" b="1" dirty="0">
                <a:solidFill>
                  <a:srgbClr val="0070C0"/>
                </a:solidFill>
                <a:latin typeface="Times New Roman" panose="02020603050405020304" pitchFamily="18" charset="0"/>
                <a:cs typeface="Times New Roman" panose="02020603050405020304" pitchFamily="18" charset="0"/>
              </a:rPr>
              <a:t>感知器损失函数</a:t>
            </a:r>
            <a:endParaRPr lang="en-US" altLang="zh-CN" b="1" dirty="0">
              <a:solidFill>
                <a:srgbClr val="0070C0"/>
              </a:solidFill>
              <a:latin typeface="Times New Roman" panose="02020603050405020304" pitchFamily="18" charset="0"/>
              <a:cs typeface="Times New Roman" panose="02020603050405020304" pitchFamily="18" charset="0"/>
            </a:endParaRPr>
          </a:p>
          <a:p>
            <a:pPr marL="881380" lvl="1" indent="-514350">
              <a:spcBef>
                <a:spcPts val="1200"/>
              </a:spcBef>
              <a:buFont typeface="Wingdings" panose="05000000000000000000" pitchFamily="2" charset="2"/>
              <a:buChar char="Ø"/>
            </a:pPr>
            <a:r>
              <a:rPr lang="en-US" altLang="en-US" b="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Hinge</a:t>
            </a:r>
            <a:r>
              <a:rPr lang="en-US" b="1" dirty="0">
                <a:solidFill>
                  <a:srgbClr val="00B050"/>
                </a:solidFill>
              </a:rPr>
              <a:t> </a:t>
            </a:r>
            <a:r>
              <a:rPr lang="zh-CN" altLang="en-US" b="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损失函数</a:t>
            </a:r>
            <a:endParaRPr lang="en-US" altLang="zh-CN" b="1"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a:p>
            <a:pPr marL="881380" lvl="1" indent="-514350">
              <a:spcBef>
                <a:spcPts val="1200"/>
              </a:spcBef>
              <a:buFont typeface="Wingdings" panose="05000000000000000000" pitchFamily="2" charset="2"/>
              <a:buChar char="Ø"/>
            </a:pPr>
            <a:r>
              <a:rPr lang="zh-CN" altLang="en-US" b="1" dirty="0">
                <a:solidFill>
                  <a:srgbClr val="FF0000"/>
                </a:solidFill>
                <a:latin typeface="Times New Roman" panose="02020603050405020304" pitchFamily="18" charset="0"/>
                <a:cs typeface="Times New Roman" panose="02020603050405020304" pitchFamily="18" charset="0"/>
              </a:rPr>
              <a:t>交叉熵损失函数</a:t>
            </a:r>
            <a:r>
              <a:rPr lang="en-US" altLang="zh-CN" b="1" dirty="0">
                <a:solidFill>
                  <a:srgbClr val="FF0000"/>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负对数似然函数）</a:t>
            </a:r>
            <a:endParaRPr lang="en-US" altLang="zh-CN" b="1" dirty="0">
              <a:solidFill>
                <a:srgbClr val="FF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81</a:t>
            </a:fld>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0"/>
            <a:ext cx="8229600" cy="1143000"/>
          </a:xfrm>
        </p:spPr>
        <p:txBody>
          <a:bodyPr/>
          <a:lstStyle/>
          <a:p>
            <a:r>
              <a:rPr lang="zh-CN" altLang="en-US" b="1" dirty="0"/>
              <a:t>学习准则</a:t>
            </a:r>
            <a:r>
              <a:rPr lang="en-US" altLang="zh-CN" b="1" dirty="0"/>
              <a:t>-</a:t>
            </a:r>
            <a:r>
              <a:rPr lang="zh-CN" altLang="en-US" b="1" dirty="0"/>
              <a:t>经验风险</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82</a:t>
            </a:fld>
            <a:endParaRPr lang="en-US" altLang="zh-CN"/>
          </a:p>
        </p:txBody>
      </p:sp>
      <p:pic>
        <p:nvPicPr>
          <p:cNvPr id="223234" name="Picture 2"/>
          <p:cNvPicPr>
            <a:picLocks noChangeAspect="1" noChangeArrowheads="1"/>
          </p:cNvPicPr>
          <p:nvPr/>
        </p:nvPicPr>
        <p:blipFill>
          <a:blip r:embed="rId2"/>
          <a:srcRect/>
          <a:stretch>
            <a:fillRect/>
          </a:stretch>
        </p:blipFill>
        <p:spPr bwMode="auto">
          <a:xfrm>
            <a:off x="755576" y="1779464"/>
            <a:ext cx="7865426" cy="4901115"/>
          </a:xfrm>
          <a:prstGeom prst="rect">
            <a:avLst/>
          </a:prstGeom>
          <a:noFill/>
          <a:ln w="9525">
            <a:noFill/>
            <a:miter lim="800000"/>
            <a:headEnd/>
            <a:tailEnd/>
          </a:ln>
          <a:effectLst/>
        </p:spPr>
      </p:pic>
      <p:sp>
        <p:nvSpPr>
          <p:cNvPr id="5" name="矩形 4"/>
          <p:cNvSpPr/>
          <p:nvPr/>
        </p:nvSpPr>
        <p:spPr>
          <a:xfrm>
            <a:off x="642910" y="982766"/>
            <a:ext cx="4572000" cy="830997"/>
          </a:xfrm>
          <a:prstGeom prst="rect">
            <a:avLst/>
          </a:prstGeom>
        </p:spPr>
        <p:txBody>
          <a:bodyPr>
            <a:spAutoFit/>
          </a:bodyPr>
          <a:lstStyle/>
          <a:p>
            <a:r>
              <a:rPr lang="zh-CN" altLang="en-US" sz="2400" b="1" dirty="0">
                <a:solidFill>
                  <a:srgbClr val="0432FF"/>
                </a:solidFill>
              </a:rPr>
              <a:t>真实的数据分布　　未知</a:t>
            </a:r>
            <a:endParaRPr lang="en-US" altLang="zh-CN" sz="2400" b="1" dirty="0">
              <a:solidFill>
                <a:srgbClr val="0432FF"/>
              </a:solidFill>
            </a:endParaRPr>
          </a:p>
          <a:p>
            <a:r>
              <a:rPr lang="zh-CN" altLang="en-US" sz="2400" b="1" dirty="0">
                <a:solidFill>
                  <a:srgbClr val="0432FF"/>
                </a:solidFill>
              </a:rPr>
              <a:t>映射函数　　　　　未知</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zh-CN" altLang="en-US" b="1" dirty="0"/>
              <a:t>优化：梯度下降法</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83</a:t>
            </a:fld>
            <a:endParaRPr lang="en-US" altLang="zh-CN"/>
          </a:p>
        </p:txBody>
      </p:sp>
      <p:pic>
        <p:nvPicPr>
          <p:cNvPr id="224258" name="Picture 2"/>
          <p:cNvPicPr>
            <a:picLocks noChangeAspect="1" noChangeArrowheads="1"/>
          </p:cNvPicPr>
          <p:nvPr/>
        </p:nvPicPr>
        <p:blipFill>
          <a:blip r:embed="rId2"/>
          <a:srcRect/>
          <a:stretch>
            <a:fillRect/>
          </a:stretch>
        </p:blipFill>
        <p:spPr bwMode="auto">
          <a:xfrm>
            <a:off x="544692" y="1424680"/>
            <a:ext cx="7972425" cy="44196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zh-CN" altLang="en-US" sz="4000" b="1" dirty="0"/>
              <a:t>设计机器学习算法的基本步骤</a:t>
            </a:r>
          </a:p>
        </p:txBody>
      </p:sp>
      <p:sp>
        <p:nvSpPr>
          <p:cNvPr id="61442"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27CF14DB-F51E-4497-929E-9C7BAD6D2093}" type="slidenum">
              <a:rPr lang="en-US" altLang="zh-CN" sz="1200" dirty="0" smtClean="0">
                <a:solidFill>
                  <a:srgbClr val="898989"/>
                </a:solidFill>
              </a:rPr>
              <a:t>84</a:t>
            </a:fld>
            <a:endParaRPr lang="en-US" altLang="zh-CN" sz="1200">
              <a:solidFill>
                <a:srgbClr val="898989"/>
              </a:solidFill>
            </a:endParaRPr>
          </a:p>
        </p:txBody>
      </p:sp>
      <p:pic>
        <p:nvPicPr>
          <p:cNvPr id="696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12875"/>
            <a:ext cx="77533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7380312" y="1824038"/>
            <a:ext cx="1341863" cy="430887"/>
          </a:xfrm>
          <a:prstGeom prst="rect">
            <a:avLst/>
          </a:prstGeom>
          <a:noFill/>
        </p:spPr>
        <p:txBody>
          <a:bodyPr wrap="square" rtlCol="0">
            <a:spAutoFit/>
          </a:bodyPr>
          <a:lstStyle/>
          <a:p>
            <a:r>
              <a:rPr lang="zh-CN" altLang="en-US" sz="2200" b="1" dirty="0">
                <a:solidFill>
                  <a:srgbClr val="FF0000"/>
                </a:solidFill>
              </a:rPr>
              <a:t>选择模型</a:t>
            </a:r>
          </a:p>
        </p:txBody>
      </p:sp>
      <p:sp>
        <p:nvSpPr>
          <p:cNvPr id="6" name="文本框 5"/>
          <p:cNvSpPr txBox="1"/>
          <p:nvPr/>
        </p:nvSpPr>
        <p:spPr>
          <a:xfrm>
            <a:off x="7164288" y="2638817"/>
            <a:ext cx="1872208" cy="430887"/>
          </a:xfrm>
          <a:prstGeom prst="rect">
            <a:avLst/>
          </a:prstGeom>
          <a:noFill/>
        </p:spPr>
        <p:txBody>
          <a:bodyPr wrap="square" rtlCol="0">
            <a:spAutoFit/>
          </a:bodyPr>
          <a:lstStyle/>
          <a:p>
            <a:r>
              <a:rPr lang="zh-CN" altLang="en-US" sz="2200" b="1" dirty="0">
                <a:solidFill>
                  <a:srgbClr val="FF0000"/>
                </a:solidFill>
              </a:rPr>
              <a:t>选择目标函数</a:t>
            </a:r>
          </a:p>
        </p:txBody>
      </p:sp>
      <p:sp>
        <p:nvSpPr>
          <p:cNvPr id="7" name="文本框 6"/>
          <p:cNvSpPr txBox="1"/>
          <p:nvPr/>
        </p:nvSpPr>
        <p:spPr>
          <a:xfrm>
            <a:off x="8143030" y="3865214"/>
            <a:ext cx="765809" cy="430887"/>
          </a:xfrm>
          <a:prstGeom prst="rect">
            <a:avLst/>
          </a:prstGeom>
          <a:noFill/>
        </p:spPr>
        <p:txBody>
          <a:bodyPr wrap="square" rtlCol="0">
            <a:spAutoFit/>
          </a:bodyPr>
          <a:lstStyle/>
          <a:p>
            <a:r>
              <a:rPr lang="zh-CN" altLang="en-US" sz="2200" b="1" dirty="0">
                <a:solidFill>
                  <a:srgbClr val="FF0000"/>
                </a:solidFill>
              </a:rPr>
              <a:t>优化</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0"/>
            <a:ext cx="8229600" cy="1143000"/>
          </a:xfrm>
        </p:spPr>
        <p:txBody>
          <a:bodyPr/>
          <a:lstStyle/>
          <a:p>
            <a:r>
              <a:rPr lang="zh-CN" altLang="en-US" b="1" dirty="0"/>
              <a:t>机器学习 </a:t>
            </a:r>
            <a:r>
              <a:rPr lang="en-US" altLang="zh-CN" b="1" dirty="0"/>
              <a:t>= </a:t>
            </a:r>
            <a:r>
              <a:rPr lang="zh-CN" altLang="en-US" b="1" dirty="0"/>
              <a:t>优化？</a:t>
            </a:r>
          </a:p>
        </p:txBody>
      </p:sp>
      <p:sp>
        <p:nvSpPr>
          <p:cNvPr id="4" name="灯片编号占位符 3"/>
          <p:cNvSpPr>
            <a:spLocks noGrp="1"/>
          </p:cNvSpPr>
          <p:nvPr>
            <p:ph type="sldNum" sz="quarter" idx="12"/>
          </p:nvPr>
        </p:nvSpPr>
        <p:spPr/>
        <p:txBody>
          <a:bodyPr/>
          <a:lstStyle/>
          <a:p>
            <a:pPr>
              <a:defRPr/>
            </a:pPr>
            <a:fld id="{E2951339-C407-40D2-B92B-DEC42F24DCA1}" type="slidenum">
              <a:rPr lang="en-US" altLang="zh-CN" smtClean="0"/>
              <a:t>85</a:t>
            </a:fld>
            <a:endParaRPr lang="en-US" altLang="zh-CN"/>
          </a:p>
        </p:txBody>
      </p:sp>
      <p:pic>
        <p:nvPicPr>
          <p:cNvPr id="225282" name="Picture 2"/>
          <p:cNvPicPr>
            <a:picLocks noChangeAspect="1" noChangeArrowheads="1"/>
          </p:cNvPicPr>
          <p:nvPr/>
        </p:nvPicPr>
        <p:blipFill>
          <a:blip r:embed="rId2"/>
          <a:srcRect/>
          <a:stretch>
            <a:fillRect/>
          </a:stretch>
        </p:blipFill>
        <p:spPr bwMode="auto">
          <a:xfrm>
            <a:off x="459898" y="908930"/>
            <a:ext cx="8105775" cy="3362325"/>
          </a:xfrm>
          <a:prstGeom prst="rect">
            <a:avLst/>
          </a:prstGeom>
          <a:noFill/>
          <a:ln w="9525">
            <a:noFill/>
            <a:miter lim="800000"/>
            <a:headEnd/>
            <a:tailEnd/>
          </a:ln>
          <a:effectLst/>
        </p:spPr>
      </p:pic>
      <p:sp>
        <p:nvSpPr>
          <p:cNvPr id="5" name="矩形 4"/>
          <p:cNvSpPr/>
          <p:nvPr/>
        </p:nvSpPr>
        <p:spPr>
          <a:xfrm>
            <a:off x="2536017" y="4332829"/>
            <a:ext cx="4071966" cy="1961947"/>
          </a:xfrm>
          <a:prstGeom prst="rect">
            <a:avLst/>
          </a:prstGeom>
        </p:spPr>
        <p:txBody>
          <a:bodyPr wrap="square">
            <a:spAutoFit/>
          </a:bodyPr>
          <a:lstStyle/>
          <a:p>
            <a:pPr>
              <a:lnSpc>
                <a:spcPct val="150000"/>
              </a:lnSpc>
            </a:pPr>
            <a:r>
              <a:rPr lang="zh-CN" altLang="en-US" b="1" dirty="0">
                <a:solidFill>
                  <a:srgbClr val="FF0000"/>
                </a:solidFill>
              </a:rPr>
              <a:t>训练数据没有想象的多</a:t>
            </a:r>
            <a:endParaRPr lang="en-US" altLang="zh-CN" b="1" dirty="0">
              <a:solidFill>
                <a:srgbClr val="FF0000"/>
              </a:solidFill>
            </a:endParaRPr>
          </a:p>
          <a:p>
            <a:pPr>
              <a:lnSpc>
                <a:spcPct val="150000"/>
              </a:lnSpc>
            </a:pPr>
            <a:r>
              <a:rPr lang="zh-CN" altLang="en-US" b="1" dirty="0">
                <a:solidFill>
                  <a:srgbClr val="FF0000"/>
                </a:solidFill>
              </a:rPr>
              <a:t>噪声</a:t>
            </a:r>
            <a:endParaRPr lang="en-US" altLang="zh-CN" b="1" dirty="0">
              <a:solidFill>
                <a:srgbClr val="FF0000"/>
              </a:solidFill>
            </a:endParaRPr>
          </a:p>
          <a:p>
            <a:pPr>
              <a:lnSpc>
                <a:spcPct val="150000"/>
              </a:lnSpc>
            </a:pPr>
            <a:r>
              <a:rPr lang="zh-CN" altLang="en-US" b="1" dirty="0">
                <a:solidFill>
                  <a:srgbClr val="FF0000"/>
                </a:solidFill>
              </a:rPr>
              <a:t>模型能力有强有弱</a:t>
            </a:r>
          </a:p>
        </p:txBody>
      </p:sp>
    </p:spTree>
    <p:extLst>
      <p:ext uri="{BB962C8B-B14F-4D97-AF65-F5344CB8AC3E}">
        <p14:creationId xmlns:p14="http://schemas.microsoft.com/office/powerpoint/2010/main" val="2457701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1143000"/>
          </a:xfrm>
        </p:spPr>
        <p:txBody>
          <a:bodyPr/>
          <a:lstStyle/>
          <a:p>
            <a:r>
              <a:rPr lang="en-US" b="1" dirty="0"/>
              <a:t>Training and Testing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459" y="1548228"/>
            <a:ext cx="2684633" cy="22098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7386" y="1627359"/>
            <a:ext cx="2882056" cy="1616319"/>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88068" y="1529178"/>
            <a:ext cx="2853564" cy="2209800"/>
          </a:xfrm>
          <a:prstGeom prst="rect">
            <a:avLst/>
          </a:prstGeom>
          <a:noFill/>
        </p:spPr>
      </p:pic>
      <p:sp>
        <p:nvSpPr>
          <p:cNvPr id="10" name="Rectangle 3"/>
          <p:cNvSpPr>
            <a:spLocks noChangeArrowheads="1"/>
          </p:cNvSpPr>
          <p:nvPr/>
        </p:nvSpPr>
        <p:spPr bwMode="auto">
          <a:xfrm>
            <a:off x="1403648" y="4242387"/>
            <a:ext cx="6681637" cy="1682577"/>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sz="2400" b="1" i="0" u="none" strike="noStrike" cap="none" normalizeH="0" baseline="0" dirty="0">
                <a:ln>
                  <a:noFill/>
                </a:ln>
                <a:solidFill>
                  <a:srgbClr val="0432FF"/>
                </a:solidFill>
                <a:effectLst/>
                <a:latin typeface="Times New Roman" panose="02020603050405020304" pitchFamily="18" charset="0"/>
                <a:ea typeface="宋体" panose="02010600030101010101" pitchFamily="2" charset="-122"/>
                <a:cs typeface="Times New Roman" panose="02020603050405020304" pitchFamily="18" charset="0"/>
              </a:rPr>
              <a:t>训练集：用于训练模型，找出模型参数。</a:t>
            </a:r>
            <a:endParaRPr kumimoji="0" lang="en-US" altLang="zh-CN" sz="2400" b="1" i="0" u="none" strike="noStrike" cap="none" normalizeH="0" baseline="0" dirty="0">
              <a:ln>
                <a:noFill/>
              </a:ln>
              <a:solidFill>
                <a:srgbClr val="0432FF"/>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400" b="1" i="0" u="none" strike="noStrike" cap="none" normalizeH="0" baseline="0" dirty="0">
                <a:ln>
                  <a:noFill/>
                </a:ln>
                <a:solidFill>
                  <a:schemeClr val="bg1">
                    <a:lumMod val="65000"/>
                  </a:schemeClr>
                </a:solidFill>
                <a:effectLst/>
                <a:highlight>
                  <a:srgbClr val="00FFFF"/>
                </a:highlight>
                <a:latin typeface="Times New Roman" panose="02020603050405020304" pitchFamily="18" charset="0"/>
                <a:ea typeface="宋体" panose="02010600030101010101" pitchFamily="2" charset="-122"/>
                <a:cs typeface="Times New Roman" panose="02020603050405020304" pitchFamily="18" charset="0"/>
              </a:rPr>
              <a:t>验证集：用以确定模型超参数，选出最优模型。</a:t>
            </a:r>
            <a:endParaRPr kumimoji="0" lang="zh-CN" altLang="en-US" sz="2400" b="1" i="0" u="none" strike="noStrike" cap="none" normalizeH="0" baseline="0" dirty="0">
              <a:ln>
                <a:noFill/>
              </a:ln>
              <a:solidFill>
                <a:schemeClr val="bg1">
                  <a:lumMod val="65000"/>
                </a:schemeClr>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en-US" sz="2400" b="1" i="0" u="none" strike="noStrike" cap="none" normalizeH="0" baseline="0" dirty="0">
                <a:ln>
                  <a:noFill/>
                </a:ln>
                <a:solidFill>
                  <a:srgbClr val="0432FF"/>
                </a:solidFill>
                <a:effectLst/>
                <a:latin typeface="Times New Roman" panose="02020603050405020304" pitchFamily="18" charset="0"/>
                <a:ea typeface="宋体" panose="02010600030101010101" pitchFamily="2" charset="-122"/>
                <a:cs typeface="Times New Roman" panose="02020603050405020304" pitchFamily="18" charset="0"/>
              </a:rPr>
              <a:t>测试集：用于评估最终模型的泛化能力。</a:t>
            </a:r>
            <a:r>
              <a:rPr kumimoji="0" lang="zh-CN" altLang="en-US" sz="2400" b="1" i="0" u="none" strike="noStrike" cap="none" normalizeH="0" baseline="0" dirty="0">
                <a:ln>
                  <a:noFill/>
                </a:ln>
                <a:solidFill>
                  <a:srgbClr val="0432FF"/>
                </a:solidFill>
                <a:effectLst/>
                <a:latin typeface="Arial" panose="020B0604020202020204" pitchFamily="34" charset="0"/>
                <a:ea typeface="宋体" panose="02010600030101010101" pitchFamily="2" charset="-122"/>
                <a:cs typeface="宋体" panose="02010600030101010101" pitchFamily="2" charset="-122"/>
              </a:rPr>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lstStyle/>
          <a:p>
            <a:r>
              <a:rPr lang="en-US" altLang="zh-CN" sz="4000" b="1" dirty="0"/>
              <a:t>Generalization</a:t>
            </a:r>
            <a:r>
              <a:rPr lang="zh-CN" altLang="en-US" sz="4000" b="1" dirty="0">
                <a:sym typeface="+mn-ea"/>
              </a:rPr>
              <a:t>泛化能力</a:t>
            </a:r>
            <a:endParaRPr lang="zh-CN" altLang="en-US" sz="4000" b="1" dirty="0"/>
          </a:p>
        </p:txBody>
      </p:sp>
      <p:sp>
        <p:nvSpPr>
          <p:cNvPr id="62466"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C8718C21-15C9-4395-94DF-62E110C66BBE}" type="slidenum">
              <a:rPr lang="en-US" altLang="zh-CN" sz="1200" dirty="0" smtClean="0">
                <a:solidFill>
                  <a:srgbClr val="898989"/>
                </a:solidFill>
              </a:rPr>
              <a:t>87</a:t>
            </a:fld>
            <a:endParaRPr lang="en-US" altLang="zh-CN" sz="1200">
              <a:solidFill>
                <a:srgbClr val="898989"/>
              </a:solidFill>
            </a:endParaRPr>
          </a:p>
        </p:txBody>
      </p:sp>
      <p:pic>
        <p:nvPicPr>
          <p:cNvPr id="70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557338"/>
            <a:ext cx="7272338" cy="467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7501518" y="3439029"/>
            <a:ext cx="1341863" cy="430887"/>
          </a:xfrm>
          <a:prstGeom prst="rect">
            <a:avLst/>
          </a:prstGeom>
          <a:noFill/>
        </p:spPr>
        <p:txBody>
          <a:bodyPr wrap="square" rtlCol="0">
            <a:spAutoFit/>
          </a:bodyPr>
          <a:lstStyle/>
          <a:p>
            <a:r>
              <a:rPr lang="zh-CN" altLang="en-US" sz="2200" b="1" dirty="0">
                <a:solidFill>
                  <a:srgbClr val="FF0000"/>
                </a:solidFill>
              </a:rPr>
              <a:t>训练误差</a:t>
            </a:r>
          </a:p>
        </p:txBody>
      </p:sp>
      <p:sp>
        <p:nvSpPr>
          <p:cNvPr id="6" name="文本框 5"/>
          <p:cNvSpPr txBox="1"/>
          <p:nvPr/>
        </p:nvSpPr>
        <p:spPr>
          <a:xfrm>
            <a:off x="7603242" y="4194454"/>
            <a:ext cx="1341863" cy="430887"/>
          </a:xfrm>
          <a:prstGeom prst="rect">
            <a:avLst/>
          </a:prstGeom>
          <a:noFill/>
        </p:spPr>
        <p:txBody>
          <a:bodyPr wrap="square" rtlCol="0">
            <a:spAutoFit/>
          </a:bodyPr>
          <a:lstStyle/>
          <a:p>
            <a:r>
              <a:rPr lang="zh-CN" altLang="en-US" sz="2200" b="1" dirty="0">
                <a:solidFill>
                  <a:srgbClr val="FF0000"/>
                </a:solidFill>
              </a:rPr>
              <a:t>泛化误差</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a:xfrm>
            <a:off x="457200" y="274638"/>
            <a:ext cx="8507413" cy="1143000"/>
          </a:xfrm>
        </p:spPr>
        <p:txBody>
          <a:bodyPr/>
          <a:lstStyle/>
          <a:p>
            <a:r>
              <a:rPr lang="zh-CN" altLang="en-US" sz="4000" b="1" dirty="0"/>
              <a:t>如何评价机器学习算法的性能</a:t>
            </a:r>
            <a:r>
              <a:rPr lang="en-US" altLang="zh-CN" sz="4000" b="1" dirty="0"/>
              <a:t>?</a:t>
            </a:r>
            <a:endParaRPr lang="zh-CN" altLang="en-US" sz="4000" b="1" dirty="0"/>
          </a:p>
        </p:txBody>
      </p:sp>
      <p:sp>
        <p:nvSpPr>
          <p:cNvPr id="64514" name="灯片编号占位符 5"/>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Garamond" panose="02020404030301010803" pitchFamily="18" charset="0"/>
                <a:ea typeface="宋体" panose="02010600030101010101" pitchFamily="2" charset="-122"/>
              </a:defRPr>
            </a:lvl1pPr>
            <a:lvl2pPr>
              <a:defRPr sz="2800">
                <a:solidFill>
                  <a:schemeClr val="tx1"/>
                </a:solidFill>
                <a:latin typeface="Garamond" panose="02020404030301010803" pitchFamily="18" charset="0"/>
                <a:ea typeface="宋体" panose="02010600030101010101" pitchFamily="2" charset="-122"/>
              </a:defRPr>
            </a:lvl2pPr>
            <a:lvl3pPr>
              <a:defRPr sz="2800">
                <a:solidFill>
                  <a:schemeClr val="tx1"/>
                </a:solidFill>
                <a:latin typeface="Garamond" panose="02020404030301010803" pitchFamily="18" charset="0"/>
                <a:ea typeface="宋体" panose="02010600030101010101" pitchFamily="2" charset="-122"/>
              </a:defRPr>
            </a:lvl3pPr>
            <a:lvl4pPr>
              <a:defRPr sz="2800">
                <a:solidFill>
                  <a:schemeClr val="tx1"/>
                </a:solidFill>
                <a:latin typeface="Garamond" panose="02020404030301010803" pitchFamily="18" charset="0"/>
                <a:ea typeface="宋体" panose="02010600030101010101" pitchFamily="2" charset="-122"/>
              </a:defRPr>
            </a:lvl4pPr>
            <a:lvl5pPr>
              <a:defRPr sz="2800">
                <a:solidFill>
                  <a:schemeClr val="tx1"/>
                </a:solidFill>
                <a:latin typeface="Garamond" panose="02020404030301010803" pitchFamily="18"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Garamond" panose="02020404030301010803" pitchFamily="18" charset="0"/>
                <a:ea typeface="宋体" panose="02010600030101010101" pitchFamily="2" charset="-122"/>
              </a:defRPr>
            </a:lvl9pPr>
          </a:lstStyle>
          <a:p>
            <a:pPr>
              <a:defRPr/>
            </a:pPr>
            <a:fld id="{C696433C-9BE1-4BC8-957C-3FDBEF9C2693}" type="slidenum">
              <a:rPr lang="en-US" altLang="zh-CN" sz="1200" dirty="0" smtClean="0">
                <a:solidFill>
                  <a:srgbClr val="898989"/>
                </a:solidFill>
              </a:rPr>
              <a:t>88</a:t>
            </a:fld>
            <a:endParaRPr lang="en-US" altLang="zh-CN" sz="1200">
              <a:solidFill>
                <a:srgbClr val="898989"/>
              </a:solidFill>
            </a:endParaRPr>
          </a:p>
        </p:txBody>
      </p:sp>
      <p:pic>
        <p:nvPicPr>
          <p:cNvPr id="727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557338"/>
            <a:ext cx="756920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691680" y="5867955"/>
            <a:ext cx="3960440" cy="430887"/>
          </a:xfrm>
          <a:prstGeom prst="rect">
            <a:avLst/>
          </a:prstGeom>
          <a:noFill/>
        </p:spPr>
        <p:txBody>
          <a:bodyPr wrap="square" rtlCol="0">
            <a:spAutoFit/>
          </a:bodyPr>
          <a:lstStyle/>
          <a:p>
            <a:r>
              <a:rPr lang="zh-CN" altLang="en-US" sz="2200" b="1" dirty="0">
                <a:solidFill>
                  <a:srgbClr val="FF0000"/>
                </a:solidFill>
              </a:rPr>
              <a:t>构造测试集，计算测试误差</a:t>
            </a:r>
          </a:p>
        </p:txBody>
      </p:sp>
      <p:sp>
        <p:nvSpPr>
          <p:cNvPr id="6" name="文本框 5"/>
          <p:cNvSpPr txBox="1"/>
          <p:nvPr/>
        </p:nvSpPr>
        <p:spPr>
          <a:xfrm>
            <a:off x="1619672" y="1202194"/>
            <a:ext cx="1341863" cy="430887"/>
          </a:xfrm>
          <a:prstGeom prst="rect">
            <a:avLst/>
          </a:prstGeom>
          <a:noFill/>
        </p:spPr>
        <p:txBody>
          <a:bodyPr wrap="square" rtlCol="0">
            <a:spAutoFit/>
          </a:bodyPr>
          <a:lstStyle/>
          <a:p>
            <a:r>
              <a:rPr lang="zh-CN" altLang="en-US" sz="2200" b="1" dirty="0">
                <a:solidFill>
                  <a:srgbClr val="FF0000"/>
                </a:solidFill>
              </a:rPr>
              <a:t>泛化误差</a:t>
            </a:r>
          </a:p>
        </p:txBody>
      </p:sp>
      <p:sp>
        <p:nvSpPr>
          <p:cNvPr id="2" name="文本框 1"/>
          <p:cNvSpPr txBox="1"/>
          <p:nvPr/>
        </p:nvSpPr>
        <p:spPr>
          <a:xfrm>
            <a:off x="5873077" y="3114334"/>
            <a:ext cx="1584176" cy="430887"/>
          </a:xfrm>
          <a:prstGeom prst="rect">
            <a:avLst/>
          </a:prstGeom>
          <a:noFill/>
        </p:spPr>
        <p:txBody>
          <a:bodyPr wrap="square" rtlCol="0">
            <a:spAutoFit/>
          </a:bodyPr>
          <a:lstStyle>
            <a:defPPr>
              <a:defRPr lang="zh-CN"/>
            </a:defPPr>
            <a:lvl1pPr>
              <a:defRPr sz="2200" b="1">
                <a:solidFill>
                  <a:srgbClr val="FF0000"/>
                </a:solidFill>
              </a:defRPr>
            </a:lvl1pPr>
          </a:lstStyle>
          <a:p>
            <a:r>
              <a:rPr lang="zh-CN" altLang="en-US" dirty="0"/>
              <a:t>大数定律</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p:nvPr>
        </p:nvSpPr>
        <p:spPr>
          <a:xfrm>
            <a:off x="457200" y="115798"/>
            <a:ext cx="8229600" cy="1143000"/>
          </a:xfrm>
        </p:spPr>
        <p:txBody>
          <a:bodyPr vert="horz" wrap="square" lIns="91440" tIns="45720" rIns="91440" bIns="45720" anchor="ctr"/>
          <a:lstStyle/>
          <a:p>
            <a:r>
              <a:rPr lang="zh-CN" altLang="en-US" b="1" dirty="0"/>
              <a:t>例子</a:t>
            </a:r>
            <a:r>
              <a:rPr lang="en-US" altLang="zh-CN" b="1" dirty="0"/>
              <a:t>-</a:t>
            </a:r>
            <a:r>
              <a:rPr lang="zh-CN" altLang="en-US" b="1" dirty="0"/>
              <a:t>多项式曲线拟合</a:t>
            </a:r>
          </a:p>
        </p:txBody>
      </p:sp>
      <p:sp>
        <p:nvSpPr>
          <p:cNvPr id="112642"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89</a:t>
            </a:fld>
            <a:endParaRPr lang="zh-CN" altLang="zh-CN" sz="1200" dirty="0">
              <a:solidFill>
                <a:srgbClr val="898989"/>
              </a:solidFill>
            </a:endParaRPr>
          </a:p>
        </p:txBody>
      </p:sp>
      <p:pic>
        <p:nvPicPr>
          <p:cNvPr id="112643" name="Picture 2"/>
          <p:cNvPicPr>
            <a:picLocks noChangeAspect="1"/>
          </p:cNvPicPr>
          <p:nvPr/>
        </p:nvPicPr>
        <p:blipFill>
          <a:blip r:embed="rId2" cstate="print"/>
          <a:stretch>
            <a:fillRect/>
          </a:stretch>
        </p:blipFill>
        <p:spPr>
          <a:xfrm>
            <a:off x="334194" y="2052092"/>
            <a:ext cx="8225306" cy="4542308"/>
          </a:xfrm>
          <a:prstGeom prst="rect">
            <a:avLst/>
          </a:prstGeom>
          <a:noFill/>
          <a:ln w="9525">
            <a:noFill/>
          </a:ln>
        </p:spPr>
      </p:pic>
      <p:sp>
        <p:nvSpPr>
          <p:cNvPr id="5" name="TextBox 4"/>
          <p:cNvSpPr txBox="1"/>
          <p:nvPr/>
        </p:nvSpPr>
        <p:spPr>
          <a:xfrm>
            <a:off x="5446762" y="4572372"/>
            <a:ext cx="3563888" cy="1200329"/>
          </a:xfrm>
          <a:prstGeom prst="rect">
            <a:avLst/>
          </a:prstGeom>
          <a:noFill/>
        </p:spPr>
        <p:txBody>
          <a:bodyPr wrap="square" rtlCol="0">
            <a:spAutoFit/>
          </a:bodyPr>
          <a:lstStyle/>
          <a:p>
            <a:pPr>
              <a:buFont typeface="Arial" panose="020B0604020202020204" pitchFamily="34" charset="0"/>
              <a:buChar char="•"/>
            </a:pPr>
            <a:r>
              <a:rPr lang="en-US" altLang="zh-CN" sz="2400" b="1" dirty="0"/>
              <a:t>  target f(x) =</a:t>
            </a:r>
            <a:r>
              <a:rPr lang="en-US" altLang="zh-CN" sz="2400" b="1" dirty="0">
                <a:solidFill>
                  <a:srgbClr val="0432FF"/>
                </a:solidFill>
              </a:rPr>
              <a:t>sin(x)</a:t>
            </a:r>
          </a:p>
          <a:p>
            <a:pPr>
              <a:buFont typeface="Arial" panose="020B0604020202020204" pitchFamily="34" charset="0"/>
              <a:buChar char="•"/>
            </a:pPr>
            <a:r>
              <a:rPr lang="en-US" altLang="zh-CN" sz="2400" b="1" dirty="0"/>
              <a:t>  label </a:t>
            </a:r>
            <a:r>
              <a:rPr lang="en-US" altLang="zh-CN" sz="2400" b="1" dirty="0" err="1"/>
              <a:t>y</a:t>
            </a:r>
            <a:r>
              <a:rPr lang="en-US" altLang="zh-CN" sz="1200" b="1" dirty="0" err="1"/>
              <a:t>n</a:t>
            </a:r>
            <a:r>
              <a:rPr lang="en-US" altLang="zh-CN" sz="2400" b="1" dirty="0"/>
              <a:t> = </a:t>
            </a:r>
            <a:r>
              <a:rPr lang="en-US" altLang="zh-CN" sz="2400" b="1" dirty="0">
                <a:solidFill>
                  <a:srgbClr val="0432FF"/>
                </a:solidFill>
              </a:rPr>
              <a:t>f(</a:t>
            </a:r>
            <a:r>
              <a:rPr lang="en-US" altLang="zh-CN" sz="2400" b="1" dirty="0" err="1">
                <a:solidFill>
                  <a:srgbClr val="0432FF"/>
                </a:solidFill>
              </a:rPr>
              <a:t>x</a:t>
            </a:r>
            <a:r>
              <a:rPr lang="en-US" altLang="zh-CN" sz="1200" b="1" dirty="0" err="1">
                <a:solidFill>
                  <a:srgbClr val="0432FF"/>
                </a:solidFill>
              </a:rPr>
              <a:t>n</a:t>
            </a:r>
            <a:r>
              <a:rPr lang="en-US" altLang="zh-CN" sz="2400" b="1" dirty="0">
                <a:solidFill>
                  <a:srgbClr val="0432FF"/>
                </a:solidFill>
              </a:rPr>
              <a:t>) </a:t>
            </a:r>
            <a:r>
              <a:rPr lang="en-US" altLang="zh-CN" sz="2400" b="1" dirty="0"/>
              <a:t>+ </a:t>
            </a:r>
          </a:p>
          <a:p>
            <a:r>
              <a:rPr lang="en-US" altLang="zh-CN" sz="2400" b="1" dirty="0"/>
              <a:t>                very small </a:t>
            </a:r>
            <a:r>
              <a:rPr lang="en-US" altLang="zh-CN" sz="2400" b="1" dirty="0">
                <a:solidFill>
                  <a:srgbClr val="0432FF"/>
                </a:solidFill>
              </a:rPr>
              <a:t>noise</a:t>
            </a:r>
          </a:p>
        </p:txBody>
      </p:sp>
      <p:sp>
        <p:nvSpPr>
          <p:cNvPr id="6" name="矩形 5"/>
          <p:cNvSpPr/>
          <p:nvPr/>
        </p:nvSpPr>
        <p:spPr>
          <a:xfrm>
            <a:off x="428596" y="1385873"/>
            <a:ext cx="8215370" cy="523220"/>
          </a:xfrm>
          <a:prstGeom prst="rect">
            <a:avLst/>
          </a:prstGeom>
        </p:spPr>
        <p:txBody>
          <a:bodyPr wrap="square">
            <a:spAutoFit/>
          </a:bodyPr>
          <a:lstStyle/>
          <a:p>
            <a:r>
              <a:rPr lang="zh-CN" altLang="en-US" b="1" dirty="0"/>
              <a:t>训练集由</a:t>
            </a:r>
            <a:r>
              <a:rPr lang="en-US" altLang="zh-CN" b="1" i="1" dirty="0"/>
              <a:t>x</a:t>
            </a:r>
            <a:r>
              <a:rPr lang="zh-CN" altLang="en-US" b="1" dirty="0"/>
              <a:t>的</a:t>
            </a:r>
            <a:r>
              <a:rPr lang="en-US" altLang="zh-CN" b="1" i="1" dirty="0">
                <a:solidFill>
                  <a:srgbClr val="FF0000"/>
                </a:solidFill>
              </a:rPr>
              <a:t>N</a:t>
            </a:r>
            <a:r>
              <a:rPr lang="zh-CN" altLang="en-US" b="1" dirty="0"/>
              <a:t>次观测组成，</a:t>
            </a:r>
            <a:r>
              <a:rPr lang="en-US" altLang="zh-CN" b="1" i="1" dirty="0" err="1"/>
              <a:t>x</a:t>
            </a:r>
            <a:r>
              <a:rPr lang="en-US" altLang="zh-CN" b="1" i="1" baseline="-25000" dirty="0" err="1"/>
              <a:t>n</a:t>
            </a:r>
            <a:r>
              <a:rPr lang="zh-CN" altLang="en-US" b="1" dirty="0"/>
              <a:t>均匀分布在区间</a:t>
            </a:r>
            <a:r>
              <a:rPr lang="en-US" altLang="zh-CN" b="1" dirty="0"/>
              <a:t>[0</a:t>
            </a:r>
            <a:r>
              <a:rPr lang="en-US" altLang="zh-CN" b="1" i="1" dirty="0"/>
              <a:t>, </a:t>
            </a:r>
            <a:r>
              <a:rPr lang="en-US" altLang="zh-CN" b="1" dirty="0"/>
              <a:t>1]</a:t>
            </a:r>
            <a:r>
              <a:rPr lang="zh-CN" altLang="en-US" b="1"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p:txBody>
          <a:bodyPr vert="horz" wrap="square" lIns="91440" tIns="45720" rIns="91440" bIns="45720" anchor="ctr"/>
          <a:lstStyle/>
          <a:p>
            <a:r>
              <a:rPr lang="zh-CN" altLang="en-US" b="1" dirty="0"/>
              <a:t>参考书籍</a:t>
            </a:r>
          </a:p>
        </p:txBody>
      </p:sp>
      <p:sp>
        <p:nvSpPr>
          <p:cNvPr id="11266" name="内容占位符 2"/>
          <p:cNvSpPr>
            <a:spLocks noGrp="1"/>
          </p:cNvSpPr>
          <p:nvPr>
            <p:ph idx="1"/>
          </p:nvPr>
        </p:nvSpPr>
        <p:spPr>
          <a:xfrm>
            <a:off x="442931" y="1340768"/>
            <a:ext cx="8229600" cy="4525962"/>
          </a:xfrm>
        </p:spPr>
        <p:txBody>
          <a:bodyPr vert="horz" wrap="square" lIns="91440" tIns="45720" rIns="91440" bIns="45720" anchor="t"/>
          <a:lstStyle/>
          <a:p>
            <a:pPr>
              <a:lnSpc>
                <a:spcPct val="150000"/>
              </a:lnSpc>
            </a:pPr>
            <a:r>
              <a:rPr lang="en-US" altLang="zh-CN" sz="2800" b="1" dirty="0">
                <a:solidFill>
                  <a:srgbClr val="0432FF"/>
                </a:solidFill>
              </a:rPr>
              <a:t>《</a:t>
            </a:r>
            <a:r>
              <a:rPr lang="zh-CN" altLang="en-US" sz="2800" b="1" dirty="0">
                <a:solidFill>
                  <a:srgbClr val="0432FF"/>
                </a:solidFill>
              </a:rPr>
              <a:t>神经网络与深度学习</a:t>
            </a:r>
            <a:r>
              <a:rPr lang="en-US" altLang="zh-CN" sz="2800" b="1" dirty="0">
                <a:solidFill>
                  <a:srgbClr val="0432FF"/>
                </a:solidFill>
              </a:rPr>
              <a:t>》</a:t>
            </a:r>
            <a:r>
              <a:rPr lang="zh-CN" altLang="en-US" sz="2400" b="1" dirty="0">
                <a:latin typeface="Times New Roman" panose="02020603050405020304" pitchFamily="18" charset="0"/>
              </a:rPr>
              <a:t>邱锡鹏</a:t>
            </a:r>
            <a:endParaRPr lang="en-US" altLang="zh-CN" sz="2400" b="1" dirty="0">
              <a:latin typeface="Times New Roman" panose="02020603050405020304" pitchFamily="18" charset="0"/>
            </a:endParaRPr>
          </a:p>
        </p:txBody>
      </p:sp>
      <p:sp>
        <p:nvSpPr>
          <p:cNvPr id="11267"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en-US" altLang="zh-CN" sz="1200" b="1" dirty="0">
                <a:solidFill>
                  <a:srgbClr val="898989"/>
                </a:solidFill>
              </a:rPr>
              <a:t>9</a:t>
            </a:fld>
            <a:endParaRPr lang="en-US" altLang="zh-CN" sz="1200" b="1" dirty="0">
              <a:solidFill>
                <a:srgbClr val="898989"/>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90" y="2403213"/>
            <a:ext cx="2554344" cy="346351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457" y="2103196"/>
            <a:ext cx="3058515" cy="4435716"/>
          </a:xfrm>
          <a:prstGeom prst="rect">
            <a:avLst/>
          </a:prstGeom>
        </p:spPr>
      </p:pic>
      <p:sp>
        <p:nvSpPr>
          <p:cNvPr id="5" name="矩形 4"/>
          <p:cNvSpPr/>
          <p:nvPr/>
        </p:nvSpPr>
        <p:spPr>
          <a:xfrm>
            <a:off x="1559660" y="6052441"/>
            <a:ext cx="3076483" cy="400110"/>
          </a:xfrm>
          <a:prstGeom prst="rect">
            <a:avLst/>
          </a:prstGeom>
        </p:spPr>
        <p:txBody>
          <a:bodyPr wrap="none">
            <a:spAutoFit/>
          </a:bodyPr>
          <a:lstStyle/>
          <a:p>
            <a:r>
              <a:rPr lang="zh-CN" altLang="en-US" sz="2000" b="1" dirty="0">
                <a:latin typeface="Times New Roman" panose="02020603050405020304" pitchFamily="18" charset="0"/>
                <a:cs typeface="Times New Roman" panose="02020603050405020304" pitchFamily="18" charset="0"/>
                <a:hlinkClick r:id="rId4"/>
              </a:rPr>
              <a:t>https://moss.fastnlp.top/#/</a:t>
            </a:r>
            <a:r>
              <a:rPr lang="zh-CN" altLang="en-US" sz="2000"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p:cNvSpPr>
          <p:nvPr>
            <p:ph type="title"/>
          </p:nvPr>
        </p:nvSpPr>
        <p:spPr/>
        <p:txBody>
          <a:bodyPr vert="horz" wrap="square" lIns="91440" tIns="45720" rIns="91440" bIns="45720" anchor="ctr"/>
          <a:lstStyle/>
          <a:p>
            <a:r>
              <a:rPr lang="zh-CN" altLang="en-US" b="1" dirty="0"/>
              <a:t>多项式曲线拟合</a:t>
            </a:r>
          </a:p>
        </p:txBody>
      </p:sp>
      <p:sp>
        <p:nvSpPr>
          <p:cNvPr id="113667"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90</a:t>
            </a:fld>
            <a:endParaRPr lang="zh-CN" altLang="zh-CN" sz="1200" dirty="0">
              <a:solidFill>
                <a:srgbClr val="898989"/>
              </a:solidFill>
            </a:endParaRPr>
          </a:p>
        </p:txBody>
      </p:sp>
      <p:pic>
        <p:nvPicPr>
          <p:cNvPr id="283651" name="Picture 3"/>
          <p:cNvPicPr>
            <a:picLocks noChangeAspect="1" noChangeArrowheads="1"/>
          </p:cNvPicPr>
          <p:nvPr/>
        </p:nvPicPr>
        <p:blipFill>
          <a:blip r:embed="rId2"/>
          <a:srcRect/>
          <a:stretch>
            <a:fillRect/>
          </a:stretch>
        </p:blipFill>
        <p:spPr bwMode="auto">
          <a:xfrm>
            <a:off x="500034" y="1357298"/>
            <a:ext cx="8267832" cy="1285884"/>
          </a:xfrm>
          <a:prstGeom prst="rect">
            <a:avLst/>
          </a:prstGeom>
          <a:noFill/>
          <a:ln w="9525">
            <a:noFill/>
            <a:miter lim="800000"/>
            <a:headEnd/>
            <a:tailEnd/>
          </a:ln>
          <a:effectLst/>
        </p:spPr>
      </p:pic>
      <p:sp>
        <p:nvSpPr>
          <p:cNvPr id="9" name="矩形 8"/>
          <p:cNvSpPr/>
          <p:nvPr/>
        </p:nvSpPr>
        <p:spPr>
          <a:xfrm>
            <a:off x="538135" y="2714620"/>
            <a:ext cx="8072494" cy="3323987"/>
          </a:xfrm>
          <a:prstGeom prst="rect">
            <a:avLst/>
          </a:prstGeom>
        </p:spPr>
        <p:txBody>
          <a:bodyPr wrap="square">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其中，</a:t>
            </a:r>
            <a:endParaRPr lang="en-US" altLang="zh-CN"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  M</a:t>
            </a:r>
            <a:r>
              <a:rPr lang="zh-CN" altLang="en-US" b="1" dirty="0">
                <a:latin typeface="Times New Roman" panose="02020603050405020304" pitchFamily="18" charset="0"/>
                <a:cs typeface="Times New Roman" panose="02020603050405020304" pitchFamily="18" charset="0"/>
              </a:rPr>
              <a:t>是多项式的阶数（</a:t>
            </a:r>
            <a:r>
              <a:rPr lang="en-US" altLang="zh-CN" b="1" dirty="0">
                <a:latin typeface="Times New Roman" panose="02020603050405020304" pitchFamily="18" charset="0"/>
                <a:cs typeface="Times New Roman" panose="02020603050405020304" pitchFamily="18" charset="0"/>
              </a:rPr>
              <a:t>order</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x</a:t>
            </a:r>
            <a:r>
              <a:rPr lang="en-US" altLang="zh-CN" b="1" baseline="30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表⽰</a:t>
            </a:r>
            <a:r>
              <a:rPr lang="en-US" altLang="zh-CN" b="1" dirty="0">
                <a:latin typeface="Times New Roman" panose="02020603050405020304" pitchFamily="18" charset="0"/>
                <a:cs typeface="Times New Roman" panose="02020603050405020304" pitchFamily="18" charset="0"/>
              </a:rPr>
              <a:t>x</a:t>
            </a:r>
            <a:r>
              <a:rPr lang="zh-CN" altLang="en-US" b="1" dirty="0">
                <a:latin typeface="Times New Roman" panose="02020603050405020304" pitchFamily="18" charset="0"/>
                <a:cs typeface="Times New Roman" panose="02020603050405020304" pitchFamily="18" charset="0"/>
              </a:rPr>
              <a:t>的</a:t>
            </a:r>
            <a:r>
              <a:rPr lang="en-US" altLang="zh-CN" b="1" dirty="0">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次幂</a:t>
            </a:r>
            <a:endParaRPr lang="en-US" altLang="zh-CN"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  多项式系数</a:t>
            </a:r>
            <a:r>
              <a:rPr lang="en-US" altLang="zh-CN" b="1" dirty="0">
                <a:latin typeface="Times New Roman" panose="02020603050405020304" pitchFamily="18" charset="0"/>
                <a:cs typeface="Times New Roman" panose="02020603050405020304" pitchFamily="18" charset="0"/>
              </a:rPr>
              <a:t>w</a:t>
            </a:r>
            <a:r>
              <a:rPr lang="en-US" altLang="zh-CN" b="1" baseline="-25000" dirty="0">
                <a:latin typeface="Times New Roman" panose="02020603050405020304" pitchFamily="18" charset="0"/>
                <a:cs typeface="Times New Roman" panose="02020603050405020304" pitchFamily="18" charset="0"/>
              </a:rPr>
              <a:t>0</a:t>
            </a:r>
            <a:r>
              <a:rPr lang="zh-CN" altLang="en-US" b="1" baseline="-25000" dirty="0">
                <a:latin typeface="Times New Roman" panose="02020603050405020304" pitchFamily="18" charset="0"/>
                <a:cs typeface="Times New Roman" panose="02020603050405020304" pitchFamily="18" charset="0"/>
              </a:rPr>
              <a:t>，</a:t>
            </a:r>
            <a:r>
              <a:rPr lang="en-US" altLang="zh-CN" b="1" baseline="-25000"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a:t>
            </a:r>
            <a:r>
              <a:rPr lang="zh-CN" altLang="en-US" b="1" baseline="-25000" dirty="0">
                <a:latin typeface="Times New Roman" panose="02020603050405020304" pitchFamily="18" charset="0"/>
                <a:cs typeface="Times New Roman" panose="02020603050405020304" pitchFamily="18" charset="0"/>
              </a:rPr>
              <a:t>，</a:t>
            </a:r>
            <a:r>
              <a:rPr lang="en-US" altLang="zh-CN" b="1" dirty="0" err="1">
                <a:latin typeface="Times New Roman" panose="02020603050405020304" pitchFamily="18" charset="0"/>
                <a:cs typeface="Times New Roman" panose="02020603050405020304" pitchFamily="18" charset="0"/>
              </a:rPr>
              <a:t>w</a:t>
            </a:r>
            <a:r>
              <a:rPr lang="en-US" altLang="zh-CN" b="1" baseline="-25000" dirty="0" err="1">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整体记作向量</a:t>
            </a:r>
            <a:r>
              <a:rPr lang="en-US" altLang="zh-CN" b="1" dirty="0">
                <a:latin typeface="Times New Roman" panose="02020603050405020304" pitchFamily="18" charset="0"/>
                <a:cs typeface="Times New Roman" panose="02020603050405020304" pitchFamily="18" charset="0"/>
              </a:rPr>
              <a:t>w</a:t>
            </a:r>
            <a:br>
              <a:rPr lang="zh-CN" altLang="en-US" b="1" dirty="0">
                <a:latin typeface="Times New Roman" panose="02020603050405020304" pitchFamily="18" charset="0"/>
                <a:cs typeface="Times New Roman" panose="02020603050405020304" pitchFamily="18" charset="0"/>
              </a:rPr>
            </a:br>
            <a:r>
              <a:rPr lang="zh-CN" altLang="en-US" b="1" dirty="0">
                <a:latin typeface="Times New Roman" panose="02020603050405020304" pitchFamily="18" charset="0"/>
                <a:cs typeface="Times New Roman" panose="02020603050405020304" pitchFamily="18" charset="0"/>
              </a:rPr>
              <a:t>注意，多项式函数</a:t>
            </a:r>
            <a:r>
              <a:rPr lang="en-US" altLang="zh-CN" b="1" dirty="0">
                <a:latin typeface="Times New Roman" panose="02020603050405020304" pitchFamily="18" charset="0"/>
                <a:cs typeface="Times New Roman" panose="02020603050405020304" pitchFamily="18" charset="0"/>
              </a:rPr>
              <a:t>y(x; w)</a:t>
            </a:r>
            <a:r>
              <a:rPr lang="zh-CN" altLang="en-US" b="1" dirty="0">
                <a:latin typeface="Times New Roman" panose="02020603050405020304" pitchFamily="18" charset="0"/>
                <a:cs typeface="Times New Roman" panose="02020603050405020304" pitchFamily="18" charset="0"/>
              </a:rPr>
              <a:t>是系数</a:t>
            </a:r>
            <a:r>
              <a:rPr lang="en-US" altLang="zh-CN" b="1" dirty="0">
                <a:latin typeface="Times New Roman" panose="02020603050405020304" pitchFamily="18" charset="0"/>
                <a:cs typeface="Times New Roman" panose="02020603050405020304" pitchFamily="18" charset="0"/>
              </a:rPr>
              <a:t>w</a:t>
            </a:r>
            <a:r>
              <a:rPr lang="zh-CN" altLang="en-US" b="1" dirty="0">
                <a:latin typeface="Times New Roman" panose="02020603050405020304" pitchFamily="18" charset="0"/>
                <a:cs typeface="Times New Roman" panose="02020603050405020304" pitchFamily="18" charset="0"/>
              </a:rPr>
              <a:t>的⼀个</a:t>
            </a:r>
            <a:r>
              <a:rPr lang="zh-CN" altLang="en-US" b="1" dirty="0">
                <a:solidFill>
                  <a:srgbClr val="FF0000"/>
                </a:solidFill>
                <a:latin typeface="Times New Roman" panose="02020603050405020304" pitchFamily="18" charset="0"/>
                <a:cs typeface="Times New Roman" panose="02020603050405020304" pitchFamily="18" charset="0"/>
              </a:rPr>
              <a:t>线性函数 </a:t>
            </a:r>
            <a:endParaRPr lang="zh-CN" altLang="en-US" dirty="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误差函数</a:t>
            </a:r>
            <a:endParaRPr lang="zh-CN" altLang="en-US" dirty="0"/>
          </a:p>
        </p:txBody>
      </p:sp>
      <p:sp>
        <p:nvSpPr>
          <p:cNvPr id="3" name="内容占位符 2"/>
          <p:cNvSpPr>
            <a:spLocks noGrp="1"/>
          </p:cNvSpPr>
          <p:nvPr>
            <p:ph idx="1"/>
          </p:nvPr>
        </p:nvSpPr>
        <p:spPr>
          <a:xfrm>
            <a:off x="164465" y="4120515"/>
            <a:ext cx="8776335" cy="1691640"/>
          </a:xfrm>
        </p:spPr>
        <p:txBody>
          <a:bodyPr/>
          <a:lstStyle/>
          <a:p>
            <a:r>
              <a:rPr lang="zh-CN" altLang="en-US" sz="2800" b="1" dirty="0">
                <a:latin typeface="Times New Roman" panose="02020603050405020304" pitchFamily="18" charset="0"/>
                <a:cs typeface="Times New Roman" panose="02020603050405020304" pitchFamily="18" charset="0"/>
              </a:rPr>
              <a:t>系数的值可以通过调整多项式函数拟合训练数据的⽅式确定。</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最⼩化误差函数（</a:t>
            </a:r>
            <a:r>
              <a:rPr lang="en-US" altLang="zh-CN" sz="2800" b="1" dirty="0">
                <a:latin typeface="Times New Roman" panose="02020603050405020304" pitchFamily="18" charset="0"/>
                <a:cs typeface="Times New Roman" panose="02020603050405020304" pitchFamily="18" charset="0"/>
              </a:rPr>
              <a:t>error function</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有⼀个唯⼀解，记作</a:t>
            </a:r>
            <a:r>
              <a:rPr lang="en-US" altLang="zh-CN" sz="2800" b="1" i="1" dirty="0">
                <a:latin typeface="Times New Roman" panose="02020603050405020304" pitchFamily="18" charset="0"/>
                <a:cs typeface="Times New Roman" panose="02020603050405020304" pitchFamily="18" charset="0"/>
              </a:rPr>
              <a:t>w</a:t>
            </a:r>
            <a:r>
              <a:rPr lang="zh-CN" altLang="en-US" sz="2800" b="1" i="1" baseline="30000"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，可以⽤解析的⽅式求出。</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最终的多项式函数由函数 </a:t>
            </a:r>
            <a:r>
              <a:rPr lang="en-US" altLang="zh-CN" sz="2800" b="1" i="1" dirty="0">
                <a:solidFill>
                  <a:srgbClr val="FF0000"/>
                </a:solidFill>
                <a:latin typeface="Times New Roman" panose="02020603050405020304" pitchFamily="18" charset="0"/>
                <a:cs typeface="Times New Roman" panose="02020603050405020304" pitchFamily="18" charset="0"/>
              </a:rPr>
              <a:t>y</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i="1" dirty="0">
                <a:solidFill>
                  <a:srgbClr val="FF0000"/>
                </a:solidFill>
                <a:latin typeface="Times New Roman" panose="02020603050405020304" pitchFamily="18" charset="0"/>
                <a:cs typeface="Times New Roman" panose="02020603050405020304" pitchFamily="18" charset="0"/>
              </a:rPr>
              <a:t>x; w</a:t>
            </a:r>
            <a:r>
              <a:rPr lang="zh-CN" altLang="en-US" sz="2800" b="1" i="1" baseline="30000" dirty="0">
                <a:solidFill>
                  <a:srgbClr val="FF0000"/>
                </a:solidFill>
                <a:latin typeface="Times New Roman" panose="02020603050405020304" pitchFamily="18" charset="0"/>
                <a:cs typeface="Times New Roman" panose="02020603050405020304" pitchFamily="18" charset="0"/>
              </a:rPr>
              <a:t>∗</a:t>
            </a:r>
            <a:r>
              <a:rPr lang="en-US" altLang="zh-CN" sz="2800" b="1" dirty="0">
                <a:solidFill>
                  <a:srgbClr val="FF0000"/>
                </a:solidFill>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给出。</a:t>
            </a:r>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91</a:t>
            </a:fld>
            <a:endParaRPr lang="en-US" altLang="zh-CN" strike="noStrike" noProof="1">
              <a:latin typeface="Garamond" panose="02020404030301010803" pitchFamily="18" charset="0"/>
            </a:endParaRPr>
          </a:p>
        </p:txBody>
      </p:sp>
      <p:pic>
        <p:nvPicPr>
          <p:cNvPr id="285698" name="Picture 2"/>
          <p:cNvPicPr>
            <a:picLocks noChangeAspect="1" noChangeArrowheads="1"/>
          </p:cNvPicPr>
          <p:nvPr/>
        </p:nvPicPr>
        <p:blipFill>
          <a:blip r:embed="rId2"/>
          <a:srcRect/>
          <a:stretch>
            <a:fillRect/>
          </a:stretch>
        </p:blipFill>
        <p:spPr bwMode="auto">
          <a:xfrm>
            <a:off x="0" y="2143116"/>
            <a:ext cx="4613221" cy="1143008"/>
          </a:xfrm>
          <a:prstGeom prst="rect">
            <a:avLst/>
          </a:prstGeom>
          <a:noFill/>
          <a:ln w="9525">
            <a:noFill/>
            <a:miter lim="800000"/>
            <a:headEnd/>
            <a:tailEnd/>
          </a:ln>
          <a:effectLst/>
        </p:spPr>
      </p:pic>
      <p:pic>
        <p:nvPicPr>
          <p:cNvPr id="285699" name="Picture 3"/>
          <p:cNvPicPr>
            <a:picLocks noChangeAspect="1" noChangeArrowheads="1"/>
          </p:cNvPicPr>
          <p:nvPr/>
        </p:nvPicPr>
        <p:blipFill>
          <a:blip r:embed="rId3"/>
          <a:srcRect/>
          <a:stretch>
            <a:fillRect/>
          </a:stretch>
        </p:blipFill>
        <p:spPr bwMode="auto">
          <a:xfrm>
            <a:off x="4414834" y="1500174"/>
            <a:ext cx="4729166" cy="2602875"/>
          </a:xfrm>
          <a:prstGeom prst="rect">
            <a:avLst/>
          </a:prstGeom>
          <a:noFill/>
          <a:ln w="9525">
            <a:noFill/>
            <a:miter lim="800000"/>
            <a:headEnd/>
            <a:tailEnd/>
          </a:ln>
          <a:effectLst/>
        </p:spPr>
      </p:pic>
      <p:sp>
        <p:nvSpPr>
          <p:cNvPr id="5" name="文本框 4"/>
          <p:cNvSpPr txBox="1"/>
          <p:nvPr/>
        </p:nvSpPr>
        <p:spPr>
          <a:xfrm>
            <a:off x="7386986" y="2231560"/>
            <a:ext cx="1001438" cy="400110"/>
          </a:xfrm>
          <a:prstGeom prst="rect">
            <a:avLst/>
          </a:prstGeom>
          <a:noFill/>
        </p:spPr>
        <p:txBody>
          <a:bodyPr wrap="square" rtlCol="0">
            <a:spAutoFit/>
          </a:bodyPr>
          <a:lstStyle/>
          <a:p>
            <a:r>
              <a:rPr lang="zh-CN" altLang="en-US" sz="2000" b="1" dirty="0">
                <a:solidFill>
                  <a:srgbClr val="FF0000"/>
                </a:solidFill>
              </a:rPr>
              <a:t>预测值</a:t>
            </a:r>
          </a:p>
        </p:txBody>
      </p:sp>
      <p:sp>
        <p:nvSpPr>
          <p:cNvPr id="8" name="文本框 7"/>
          <p:cNvSpPr txBox="1"/>
          <p:nvPr/>
        </p:nvSpPr>
        <p:spPr>
          <a:xfrm>
            <a:off x="6618562" y="1217583"/>
            <a:ext cx="1001438" cy="400110"/>
          </a:xfrm>
          <a:prstGeom prst="rect">
            <a:avLst/>
          </a:prstGeom>
          <a:noFill/>
        </p:spPr>
        <p:txBody>
          <a:bodyPr wrap="square" rtlCol="0">
            <a:spAutoFit/>
          </a:bodyPr>
          <a:lstStyle/>
          <a:p>
            <a:r>
              <a:rPr lang="zh-CN" altLang="en-US" sz="2000" b="1" dirty="0">
                <a:solidFill>
                  <a:srgbClr val="0000FF"/>
                </a:solidFill>
              </a:rPr>
              <a:t>目标值</a:t>
            </a:r>
          </a:p>
        </p:txBody>
      </p:sp>
      <p:sp>
        <p:nvSpPr>
          <p:cNvPr id="9" name="矩形 8">
            <a:extLst>
              <a:ext uri="{FF2B5EF4-FFF2-40B4-BE49-F238E27FC236}">
                <a16:creationId xmlns:a16="http://schemas.microsoft.com/office/drawing/2014/main" id="{B2834BEF-7AE1-4062-B4D8-0012AE2242BC}"/>
              </a:ext>
            </a:extLst>
          </p:cNvPr>
          <p:cNvSpPr/>
          <p:nvPr/>
        </p:nvSpPr>
        <p:spPr>
          <a:xfrm>
            <a:off x="251520" y="1502812"/>
            <a:ext cx="2339102" cy="461665"/>
          </a:xfrm>
          <a:prstGeom prst="rect">
            <a:avLst/>
          </a:prstGeom>
        </p:spPr>
        <p:txBody>
          <a:bodyPr wrap="none">
            <a:spAutoFit/>
          </a:bodyPr>
          <a:lstStyle/>
          <a:p>
            <a:r>
              <a:rPr lang="zh-CN" altLang="en-US" sz="2400" b="1" dirty="0">
                <a:solidFill>
                  <a:srgbClr val="0000FF"/>
                </a:solidFill>
                <a:latin typeface="STSongti-SC-Regular"/>
              </a:rPr>
              <a:t>平⽅和误差函数</a:t>
            </a:r>
            <a:endParaRPr lang="zh-CN" altLang="en-US" sz="2400" b="1" dirty="0">
              <a:solidFill>
                <a:srgbClr val="0000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938"/>
            <a:ext cx="8229600" cy="1143000"/>
          </a:xfrm>
        </p:spPr>
        <p:txBody>
          <a:bodyPr/>
          <a:lstStyle/>
          <a:p>
            <a:r>
              <a:rPr lang="zh-CN" altLang="en-US" b="1" dirty="0"/>
              <a:t>哪个多项式拟合最好？</a:t>
            </a:r>
            <a:endParaRPr lang="zh-CN" altLang="en-US" dirty="0"/>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92</a:t>
            </a:fld>
            <a:endParaRPr lang="en-US" altLang="zh-CN" strike="noStrike" noProof="1">
              <a:latin typeface="Garamond" panose="02020404030301010803" pitchFamily="18" charset="0"/>
            </a:endParaRPr>
          </a:p>
        </p:txBody>
      </p:sp>
      <p:pic>
        <p:nvPicPr>
          <p:cNvPr id="284674" name="Picture 2"/>
          <p:cNvPicPr>
            <a:picLocks noChangeAspect="1" noChangeArrowheads="1"/>
          </p:cNvPicPr>
          <p:nvPr/>
        </p:nvPicPr>
        <p:blipFill>
          <a:blip r:embed="rId2"/>
          <a:srcRect/>
          <a:stretch>
            <a:fillRect/>
          </a:stretch>
        </p:blipFill>
        <p:spPr bwMode="auto">
          <a:xfrm>
            <a:off x="1828781" y="2800345"/>
            <a:ext cx="5067306" cy="3881341"/>
          </a:xfrm>
          <a:prstGeom prst="rect">
            <a:avLst/>
          </a:prstGeom>
          <a:noFill/>
          <a:ln w="9525">
            <a:noFill/>
            <a:miter lim="800000"/>
            <a:headEnd/>
            <a:tailEnd/>
          </a:ln>
          <a:effectLst/>
        </p:spPr>
      </p:pic>
      <p:sp>
        <p:nvSpPr>
          <p:cNvPr id="6" name="矩形 5"/>
          <p:cNvSpPr/>
          <p:nvPr/>
        </p:nvSpPr>
        <p:spPr>
          <a:xfrm>
            <a:off x="2133583" y="2205029"/>
            <a:ext cx="4572000" cy="523220"/>
          </a:xfrm>
          <a:prstGeom prst="rect">
            <a:avLst/>
          </a:prstGeom>
        </p:spPr>
        <p:txBody>
          <a:bodyPr>
            <a:spAutoFit/>
          </a:bodyPr>
          <a:lstStyle/>
          <a:p>
            <a:pPr algn="ctr"/>
            <a:r>
              <a:rPr lang="zh-CN" altLang="en-US" b="1" dirty="0">
                <a:solidFill>
                  <a:srgbClr val="0432FF"/>
                </a:solidFill>
              </a:rPr>
              <a:t>选择多项式的阶数</a:t>
            </a:r>
            <a:r>
              <a:rPr lang="en-US" altLang="zh-CN" b="1" i="1" dirty="0">
                <a:solidFill>
                  <a:srgbClr val="0432FF"/>
                </a:solidFill>
              </a:rPr>
              <a:t>M</a:t>
            </a:r>
            <a:r>
              <a:rPr lang="zh-CN" altLang="en-US" b="1" dirty="0">
                <a:solidFill>
                  <a:srgbClr val="0432FF"/>
                </a:solidFill>
              </a:rPr>
              <a:t> </a:t>
            </a:r>
          </a:p>
        </p:txBody>
      </p:sp>
      <p:pic>
        <p:nvPicPr>
          <p:cNvPr id="7" name="Picture 3"/>
          <p:cNvPicPr>
            <a:picLocks noChangeAspect="1" noChangeArrowheads="1"/>
          </p:cNvPicPr>
          <p:nvPr/>
        </p:nvPicPr>
        <p:blipFill>
          <a:blip r:embed="rId3"/>
          <a:srcRect/>
          <a:stretch>
            <a:fillRect/>
          </a:stretch>
        </p:blipFill>
        <p:spPr bwMode="auto">
          <a:xfrm>
            <a:off x="642910" y="933433"/>
            <a:ext cx="8267832" cy="1285884"/>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87"/>
            <a:ext cx="8229600" cy="1143000"/>
          </a:xfrm>
        </p:spPr>
        <p:txBody>
          <a:bodyPr/>
          <a:lstStyle/>
          <a:p>
            <a:r>
              <a:rPr lang="zh-CN" altLang="en-US" b="1" dirty="0"/>
              <a:t>欠拟合</a:t>
            </a:r>
            <a:endParaRPr lang="zh-CN" altLang="en-US" dirty="0"/>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93</a:t>
            </a:fld>
            <a:endParaRPr lang="en-US" altLang="zh-CN" strike="noStrike" noProof="1">
              <a:latin typeface="Garamond" panose="02020404030301010803" pitchFamily="18" charset="0"/>
            </a:endParaRPr>
          </a:p>
        </p:txBody>
      </p:sp>
      <p:sp>
        <p:nvSpPr>
          <p:cNvPr id="6" name="矩形 5"/>
          <p:cNvSpPr/>
          <p:nvPr/>
        </p:nvSpPr>
        <p:spPr>
          <a:xfrm>
            <a:off x="214282" y="4417358"/>
            <a:ext cx="4429124" cy="1938992"/>
          </a:xfrm>
          <a:prstGeom prst="rect">
            <a:avLst/>
          </a:prstGeom>
        </p:spPr>
        <p:txBody>
          <a:bodyPr wrap="square">
            <a:spAutoFit/>
          </a:bodyPr>
          <a:lstStyle/>
          <a:p>
            <a:r>
              <a:rPr lang="zh-CN" altLang="en-US" sz="2400" b="1" dirty="0">
                <a:solidFill>
                  <a:srgbClr val="FF0000"/>
                </a:solidFill>
              </a:rPr>
              <a:t>欠拟合</a:t>
            </a:r>
            <a:r>
              <a:rPr lang="en-US" altLang="zh-CN" sz="2400" b="1" dirty="0">
                <a:solidFill>
                  <a:srgbClr val="FF0000"/>
                </a:solidFill>
              </a:rPr>
              <a:t>(</a:t>
            </a:r>
            <a:r>
              <a:rPr lang="en-US" altLang="zh-CN" sz="2400" b="1" dirty="0" err="1">
                <a:solidFill>
                  <a:srgbClr val="FF0000"/>
                </a:solidFill>
              </a:rPr>
              <a:t>Overfitting</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zh-CN" altLang="en-US" sz="2400" b="1" dirty="0"/>
              <a:t>模型在</a:t>
            </a:r>
            <a:r>
              <a:rPr lang="zh-CN" altLang="en-US" sz="2400" b="1" dirty="0">
                <a:solidFill>
                  <a:srgbClr val="0000FF"/>
                </a:solidFill>
              </a:rPr>
              <a:t>训练集</a:t>
            </a:r>
            <a:r>
              <a:rPr lang="zh-CN" altLang="en-US" sz="2400" b="1" dirty="0"/>
              <a:t>上误差很大，</a:t>
            </a:r>
            <a:endParaRPr lang="en-US" altLang="zh-CN" sz="2400" b="1" dirty="0"/>
          </a:p>
          <a:p>
            <a:r>
              <a:rPr lang="zh-CN" altLang="en-US" sz="2400" b="1" dirty="0"/>
              <a:t>在</a:t>
            </a:r>
            <a:r>
              <a:rPr lang="zh-CN" altLang="en-US" sz="2400" b="1" dirty="0">
                <a:solidFill>
                  <a:srgbClr val="FF0000"/>
                </a:solidFill>
              </a:rPr>
              <a:t>测试集</a:t>
            </a:r>
            <a:r>
              <a:rPr lang="zh-CN" altLang="en-US" sz="2400" b="1" dirty="0"/>
              <a:t>上误差也大。</a:t>
            </a:r>
            <a:endParaRPr lang="en-US" altLang="zh-CN" sz="2400" b="1" dirty="0"/>
          </a:p>
          <a:p>
            <a:r>
              <a:rPr lang="zh-CN" altLang="en-US" sz="2400" b="1" dirty="0"/>
              <a:t> </a:t>
            </a:r>
            <a:endParaRPr lang="en-US" altLang="zh-CN" sz="2400" b="1" dirty="0"/>
          </a:p>
          <a:p>
            <a:r>
              <a:rPr lang="zh-CN" altLang="en-US" sz="2400" b="1" dirty="0">
                <a:solidFill>
                  <a:srgbClr val="FF0000"/>
                </a:solidFill>
              </a:rPr>
              <a:t>由于模型能力不足（不灵活）</a:t>
            </a:r>
            <a:endParaRPr lang="en-US" altLang="zh-CN" sz="2400" b="1" dirty="0">
              <a:solidFill>
                <a:srgbClr val="FF0000"/>
              </a:solidFill>
            </a:endParaRPr>
          </a:p>
        </p:txBody>
      </p:sp>
      <p:pic>
        <p:nvPicPr>
          <p:cNvPr id="286723" name="Picture 3"/>
          <p:cNvPicPr>
            <a:picLocks noChangeAspect="1" noChangeArrowheads="1"/>
          </p:cNvPicPr>
          <p:nvPr/>
        </p:nvPicPr>
        <p:blipFill>
          <a:blip r:embed="rId2"/>
          <a:srcRect/>
          <a:stretch>
            <a:fillRect/>
          </a:stretch>
        </p:blipFill>
        <p:spPr bwMode="auto">
          <a:xfrm>
            <a:off x="219044" y="1142984"/>
            <a:ext cx="8667750" cy="1685925"/>
          </a:xfrm>
          <a:prstGeom prst="rect">
            <a:avLst/>
          </a:prstGeom>
          <a:noFill/>
          <a:ln w="9525">
            <a:noFill/>
            <a:miter lim="800000"/>
            <a:headEnd/>
            <a:tailEnd/>
          </a:ln>
          <a:effectLst/>
        </p:spPr>
      </p:pic>
      <p:pic>
        <p:nvPicPr>
          <p:cNvPr id="286724" name="Picture 4"/>
          <p:cNvPicPr>
            <a:picLocks noChangeAspect="1" noChangeArrowheads="1"/>
          </p:cNvPicPr>
          <p:nvPr/>
        </p:nvPicPr>
        <p:blipFill>
          <a:blip r:embed="rId3"/>
          <a:srcRect/>
          <a:stretch>
            <a:fillRect/>
          </a:stretch>
        </p:blipFill>
        <p:spPr bwMode="auto">
          <a:xfrm>
            <a:off x="4714876" y="3214686"/>
            <a:ext cx="4429124" cy="3214687"/>
          </a:xfrm>
          <a:prstGeom prst="rect">
            <a:avLst/>
          </a:prstGeom>
          <a:noFill/>
          <a:ln w="9525">
            <a:noFill/>
            <a:miter lim="800000"/>
            <a:headEnd/>
            <a:tailEnd/>
          </a:ln>
          <a:effectLst/>
        </p:spPr>
      </p:pic>
      <p:sp>
        <p:nvSpPr>
          <p:cNvPr id="9" name="矩形 8"/>
          <p:cNvSpPr/>
          <p:nvPr/>
        </p:nvSpPr>
        <p:spPr>
          <a:xfrm>
            <a:off x="214282" y="2895597"/>
            <a:ext cx="4572000" cy="523220"/>
          </a:xfrm>
          <a:prstGeom prst="rect">
            <a:avLst/>
          </a:prstGeom>
        </p:spPr>
        <p:txBody>
          <a:bodyPr>
            <a:spAutoFit/>
          </a:bodyPr>
          <a:lstStyle/>
          <a:p>
            <a:r>
              <a:rPr lang="zh-CN" altLang="en-US" b="1" dirty="0">
                <a:solidFill>
                  <a:srgbClr val="0432FF"/>
                </a:solidFill>
                <a:latin typeface="Times New Roman" panose="02020603050405020304" pitchFamily="18" charset="0"/>
                <a:ea typeface="+mn-ea"/>
                <a:cs typeface="Times New Roman" panose="02020603050405020304" pitchFamily="18" charset="0"/>
              </a:rPr>
              <a:t>根均⽅（</a:t>
            </a:r>
            <a:r>
              <a:rPr lang="en-US" altLang="zh-CN" b="1" dirty="0">
                <a:solidFill>
                  <a:srgbClr val="0432FF"/>
                </a:solidFill>
                <a:latin typeface="Times New Roman" panose="02020603050405020304" pitchFamily="18" charset="0"/>
                <a:ea typeface="+mn-ea"/>
                <a:cs typeface="Times New Roman" panose="02020603050405020304" pitchFamily="18" charset="0"/>
              </a:rPr>
              <a:t>RMS</a:t>
            </a:r>
            <a:r>
              <a:rPr lang="zh-CN" altLang="en-US" b="1" dirty="0">
                <a:solidFill>
                  <a:srgbClr val="0432FF"/>
                </a:solidFill>
                <a:latin typeface="Times New Roman" panose="02020603050405020304" pitchFamily="18" charset="0"/>
                <a:ea typeface="+mn-ea"/>
                <a:cs typeface="Times New Roman" panose="02020603050405020304" pitchFamily="18" charset="0"/>
              </a:rPr>
              <a:t>）误差 </a:t>
            </a:r>
          </a:p>
        </p:txBody>
      </p:sp>
      <p:pic>
        <p:nvPicPr>
          <p:cNvPr id="286725" name="Picture 5"/>
          <p:cNvPicPr>
            <a:picLocks noChangeAspect="1" noChangeArrowheads="1"/>
          </p:cNvPicPr>
          <p:nvPr/>
        </p:nvPicPr>
        <p:blipFill>
          <a:blip r:embed="rId4"/>
          <a:srcRect/>
          <a:stretch>
            <a:fillRect/>
          </a:stretch>
        </p:blipFill>
        <p:spPr bwMode="auto">
          <a:xfrm>
            <a:off x="285720" y="3460396"/>
            <a:ext cx="3249680" cy="682984"/>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87"/>
            <a:ext cx="8229600" cy="1143000"/>
          </a:xfrm>
        </p:spPr>
        <p:txBody>
          <a:bodyPr/>
          <a:lstStyle/>
          <a:p>
            <a:r>
              <a:rPr lang="zh-CN" altLang="en-US" b="1" dirty="0"/>
              <a:t>过拟合</a:t>
            </a:r>
            <a:endParaRPr lang="zh-CN" altLang="en-US" dirty="0"/>
          </a:p>
        </p:txBody>
      </p:sp>
      <p:sp>
        <p:nvSpPr>
          <p:cNvPr id="4" name="灯片编号占位符 3"/>
          <p:cNvSpPr>
            <a:spLocks noGrp="1"/>
          </p:cNvSpPr>
          <p:nvPr>
            <p:ph type="sldNum" sz="quarter" idx="12"/>
          </p:nvPr>
        </p:nvSpPr>
        <p:spPr/>
        <p:txBody>
          <a:bodyPr/>
          <a:lstStyle/>
          <a:p>
            <a:pPr lvl="0" eaLnBrk="1" fontAlgn="base" hangingPunct="1">
              <a:buChar char="•"/>
            </a:pPr>
            <a:fld id="{9A0DB2DC-4C9A-4742-B13C-FB6460FD3503}" type="slidenum">
              <a:rPr lang="en-US" altLang="zh-CN" strike="noStrike" noProof="1" smtClean="0">
                <a:latin typeface="Garamond" panose="02020404030301010803" pitchFamily="18" charset="0"/>
                <a:ea typeface="宋体" panose="02010600030101010101" pitchFamily="2" charset="-122"/>
                <a:cs typeface="+mn-cs"/>
              </a:rPr>
              <a:t>94</a:t>
            </a:fld>
            <a:endParaRPr lang="en-US" altLang="zh-CN" strike="noStrike" noProof="1">
              <a:latin typeface="Garamond" panose="02020404030301010803" pitchFamily="18" charset="0"/>
            </a:endParaRPr>
          </a:p>
        </p:txBody>
      </p:sp>
      <p:sp>
        <p:nvSpPr>
          <p:cNvPr id="6" name="矩形 5"/>
          <p:cNvSpPr/>
          <p:nvPr/>
        </p:nvSpPr>
        <p:spPr>
          <a:xfrm>
            <a:off x="214282" y="4293096"/>
            <a:ext cx="4678778" cy="2308324"/>
          </a:xfrm>
          <a:prstGeom prst="rect">
            <a:avLst/>
          </a:prstGeom>
        </p:spPr>
        <p:txBody>
          <a:bodyPr wrap="square">
            <a:spAutoFit/>
          </a:bodyPr>
          <a:lstStyle/>
          <a:p>
            <a:r>
              <a:rPr lang="zh-CN" altLang="en-US" sz="2400" b="1" dirty="0">
                <a:solidFill>
                  <a:srgbClr val="FF0000"/>
                </a:solidFill>
              </a:rPr>
              <a:t>过拟合</a:t>
            </a:r>
            <a:r>
              <a:rPr lang="en-US" altLang="zh-CN" sz="2400" b="1" dirty="0">
                <a:solidFill>
                  <a:srgbClr val="FF0000"/>
                </a:solidFill>
              </a:rPr>
              <a:t>(</a:t>
            </a:r>
            <a:r>
              <a:rPr lang="en-US" altLang="zh-CN" sz="2400" b="1" dirty="0" err="1">
                <a:solidFill>
                  <a:srgbClr val="FF0000"/>
                </a:solidFill>
              </a:rPr>
              <a:t>Overfitting</a:t>
            </a:r>
            <a:r>
              <a:rPr lang="en-US" altLang="zh-CN" sz="2400" b="1" dirty="0">
                <a:solidFill>
                  <a:srgbClr val="FF0000"/>
                </a:solidFill>
              </a:rPr>
              <a:t>)</a:t>
            </a:r>
            <a:r>
              <a:rPr lang="zh-CN" altLang="en-US" sz="2400" b="1" dirty="0">
                <a:solidFill>
                  <a:srgbClr val="FF0000"/>
                </a:solidFill>
              </a:rPr>
              <a:t>：</a:t>
            </a:r>
            <a:endParaRPr lang="en-US" altLang="zh-CN" sz="2400" b="1" dirty="0">
              <a:solidFill>
                <a:srgbClr val="FF0000"/>
              </a:solidFill>
            </a:endParaRPr>
          </a:p>
          <a:p>
            <a:r>
              <a:rPr lang="zh-CN" altLang="en-US" sz="2400" b="1" dirty="0"/>
              <a:t>模型在</a:t>
            </a:r>
            <a:r>
              <a:rPr lang="zh-CN" altLang="en-US" sz="2400" b="1" dirty="0">
                <a:solidFill>
                  <a:srgbClr val="0000FF"/>
                </a:solidFill>
              </a:rPr>
              <a:t>训练集</a:t>
            </a:r>
            <a:r>
              <a:rPr lang="zh-CN" altLang="en-US" sz="2400" b="1" dirty="0"/>
              <a:t>上误差很低，</a:t>
            </a:r>
            <a:endParaRPr lang="en-US" altLang="zh-CN" sz="2400" b="1" dirty="0"/>
          </a:p>
          <a:p>
            <a:r>
              <a:rPr lang="zh-CN" altLang="en-US" sz="2400" b="1" dirty="0"/>
              <a:t>但是在</a:t>
            </a:r>
            <a:r>
              <a:rPr lang="zh-CN" altLang="en-US" sz="2400" b="1" dirty="0">
                <a:solidFill>
                  <a:srgbClr val="FF0000"/>
                </a:solidFill>
              </a:rPr>
              <a:t>测试数据</a:t>
            </a:r>
            <a:r>
              <a:rPr lang="zh-CN" altLang="en-US" sz="2400" b="1" dirty="0"/>
              <a:t>上误差很高。</a:t>
            </a:r>
            <a:endParaRPr lang="en-US" altLang="zh-CN" sz="2400" b="1" dirty="0"/>
          </a:p>
          <a:p>
            <a:endParaRPr lang="en-US" altLang="zh-CN" sz="2400" b="1" dirty="0">
              <a:solidFill>
                <a:srgbClr val="0000CC"/>
              </a:solidFill>
            </a:endParaRPr>
          </a:p>
          <a:p>
            <a:r>
              <a:rPr lang="zh-CN" altLang="en-US" sz="2400" b="1" dirty="0">
                <a:solidFill>
                  <a:srgbClr val="FF0000"/>
                </a:solidFill>
              </a:rPr>
              <a:t>由于训练数据少、噪声以及模型能力强等原因造成</a:t>
            </a:r>
            <a:endParaRPr lang="en-US" altLang="zh-CN" sz="2400" b="1" dirty="0">
              <a:solidFill>
                <a:srgbClr val="FF0000"/>
              </a:solidFill>
            </a:endParaRPr>
          </a:p>
        </p:txBody>
      </p:sp>
      <p:pic>
        <p:nvPicPr>
          <p:cNvPr id="286723" name="Picture 3"/>
          <p:cNvPicPr>
            <a:picLocks noChangeAspect="1" noChangeArrowheads="1"/>
          </p:cNvPicPr>
          <p:nvPr/>
        </p:nvPicPr>
        <p:blipFill>
          <a:blip r:embed="rId2"/>
          <a:srcRect/>
          <a:stretch>
            <a:fillRect/>
          </a:stretch>
        </p:blipFill>
        <p:spPr bwMode="auto">
          <a:xfrm>
            <a:off x="219044" y="1142984"/>
            <a:ext cx="8667750" cy="1685925"/>
          </a:xfrm>
          <a:prstGeom prst="rect">
            <a:avLst/>
          </a:prstGeom>
          <a:noFill/>
          <a:ln w="9525">
            <a:noFill/>
            <a:miter lim="800000"/>
            <a:headEnd/>
            <a:tailEnd/>
          </a:ln>
          <a:effectLst/>
        </p:spPr>
      </p:pic>
      <p:pic>
        <p:nvPicPr>
          <p:cNvPr id="286724" name="Picture 4"/>
          <p:cNvPicPr>
            <a:picLocks noChangeAspect="1" noChangeArrowheads="1"/>
          </p:cNvPicPr>
          <p:nvPr/>
        </p:nvPicPr>
        <p:blipFill>
          <a:blip r:embed="rId3"/>
          <a:srcRect/>
          <a:stretch>
            <a:fillRect/>
          </a:stretch>
        </p:blipFill>
        <p:spPr bwMode="auto">
          <a:xfrm>
            <a:off x="4714876" y="3214686"/>
            <a:ext cx="4429124" cy="3214687"/>
          </a:xfrm>
          <a:prstGeom prst="rect">
            <a:avLst/>
          </a:prstGeom>
          <a:noFill/>
          <a:ln w="9525">
            <a:noFill/>
            <a:miter lim="800000"/>
            <a:headEnd/>
            <a:tailEnd/>
          </a:ln>
          <a:effectLst/>
        </p:spPr>
      </p:pic>
      <p:sp>
        <p:nvSpPr>
          <p:cNvPr id="9" name="矩形 8"/>
          <p:cNvSpPr/>
          <p:nvPr/>
        </p:nvSpPr>
        <p:spPr>
          <a:xfrm>
            <a:off x="214282" y="2895597"/>
            <a:ext cx="4572000" cy="523220"/>
          </a:xfrm>
          <a:prstGeom prst="rect">
            <a:avLst/>
          </a:prstGeom>
        </p:spPr>
        <p:txBody>
          <a:bodyPr>
            <a:spAutoFit/>
          </a:bodyPr>
          <a:lstStyle/>
          <a:p>
            <a:r>
              <a:rPr lang="zh-CN" altLang="en-US" b="1" dirty="0">
                <a:solidFill>
                  <a:srgbClr val="0432FF"/>
                </a:solidFill>
                <a:latin typeface="Times New Roman" panose="02020603050405020304" pitchFamily="18" charset="0"/>
                <a:ea typeface="+mn-ea"/>
                <a:cs typeface="Times New Roman" panose="02020603050405020304" pitchFamily="18" charset="0"/>
              </a:rPr>
              <a:t>根均⽅（</a:t>
            </a:r>
            <a:r>
              <a:rPr lang="en-US" altLang="zh-CN" b="1" dirty="0">
                <a:solidFill>
                  <a:srgbClr val="0432FF"/>
                </a:solidFill>
                <a:latin typeface="Times New Roman" panose="02020603050405020304" pitchFamily="18" charset="0"/>
                <a:ea typeface="+mn-ea"/>
                <a:cs typeface="Times New Roman" panose="02020603050405020304" pitchFamily="18" charset="0"/>
              </a:rPr>
              <a:t>RMS</a:t>
            </a:r>
            <a:r>
              <a:rPr lang="zh-CN" altLang="en-US" b="1" dirty="0">
                <a:solidFill>
                  <a:srgbClr val="0432FF"/>
                </a:solidFill>
                <a:latin typeface="Times New Roman" panose="02020603050405020304" pitchFamily="18" charset="0"/>
                <a:ea typeface="+mn-ea"/>
                <a:cs typeface="Times New Roman" panose="02020603050405020304" pitchFamily="18" charset="0"/>
              </a:rPr>
              <a:t>）误差 </a:t>
            </a:r>
          </a:p>
        </p:txBody>
      </p:sp>
      <p:pic>
        <p:nvPicPr>
          <p:cNvPr id="286725" name="Picture 5"/>
          <p:cNvPicPr>
            <a:picLocks noChangeAspect="1" noChangeArrowheads="1"/>
          </p:cNvPicPr>
          <p:nvPr/>
        </p:nvPicPr>
        <p:blipFill>
          <a:blip r:embed="rId4"/>
          <a:srcRect/>
          <a:stretch>
            <a:fillRect/>
          </a:stretch>
        </p:blipFill>
        <p:spPr bwMode="auto">
          <a:xfrm>
            <a:off x="285720" y="3460396"/>
            <a:ext cx="3249680" cy="682984"/>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a:xfrm>
            <a:off x="95250" y="274638"/>
            <a:ext cx="8912225" cy="1143000"/>
          </a:xfrm>
        </p:spPr>
        <p:txBody>
          <a:bodyPr vert="horz" wrap="square" lIns="91440" tIns="45720" rIns="91440" bIns="45720" anchor="ctr"/>
          <a:lstStyle/>
          <a:p>
            <a:r>
              <a:rPr lang="zh-CN" altLang="en-US" sz="4000" b="1" dirty="0"/>
              <a:t>过拟合解决方法</a:t>
            </a:r>
            <a:endParaRPr lang="en-US" altLang="zh-CN" sz="4000" b="1" dirty="0"/>
          </a:p>
        </p:txBody>
      </p:sp>
      <p:sp>
        <p:nvSpPr>
          <p:cNvPr id="117762" name="内容占位符 2"/>
          <p:cNvSpPr>
            <a:spLocks noGrp="1"/>
          </p:cNvSpPr>
          <p:nvPr>
            <p:ph idx="1"/>
          </p:nvPr>
        </p:nvSpPr>
        <p:spPr>
          <a:xfrm>
            <a:off x="395536" y="1556792"/>
            <a:ext cx="8496175" cy="4525962"/>
          </a:xfrm>
        </p:spPr>
        <p:txBody>
          <a:bodyPr vert="horz" wrap="square" lIns="91440" tIns="45720" rIns="91440" bIns="45720" anchor="t"/>
          <a:lstStyle/>
          <a:p>
            <a:pPr>
              <a:buNone/>
            </a:pPr>
            <a:r>
              <a:rPr lang="en-US" altLang="zh-CN" sz="2800" dirty="0"/>
              <a:t>•  </a:t>
            </a:r>
            <a:r>
              <a:rPr lang="zh-CN" altLang="en-US" sz="2800" b="1" dirty="0"/>
              <a:t>扩大训练集</a:t>
            </a:r>
            <a:endParaRPr lang="en-US" altLang="zh-CN" sz="2800" b="1" dirty="0"/>
          </a:p>
          <a:p>
            <a:pPr>
              <a:buNone/>
            </a:pPr>
            <a:endParaRPr lang="en-US" altLang="zh-CN" sz="2400" dirty="0"/>
          </a:p>
          <a:p>
            <a:pPr>
              <a:buNone/>
            </a:pPr>
            <a:r>
              <a:rPr lang="en-US" altLang="zh-CN" sz="2800" dirty="0"/>
              <a:t>•  </a:t>
            </a:r>
            <a:r>
              <a:rPr lang="zh-CN" altLang="en-US" sz="2800" b="1" dirty="0">
                <a:sym typeface="+mn-ea"/>
              </a:rPr>
              <a:t>正则化</a:t>
            </a:r>
            <a:r>
              <a:rPr lang="en-US" altLang="zh-CN" sz="2800" b="1" dirty="0"/>
              <a:t>Regularization (Occam’s Razor)</a:t>
            </a:r>
          </a:p>
          <a:p>
            <a:pPr>
              <a:buNone/>
            </a:pPr>
            <a:endParaRPr lang="en-US" altLang="zh-CN" sz="2400" dirty="0"/>
          </a:p>
          <a:p>
            <a:pPr>
              <a:buNone/>
            </a:pPr>
            <a:r>
              <a:rPr lang="en-US" altLang="zh-CN" sz="2800" dirty="0"/>
              <a:t>•  </a:t>
            </a:r>
            <a:r>
              <a:rPr lang="zh-CN" altLang="en-US" sz="2800" b="1" dirty="0">
                <a:sym typeface="+mn-ea"/>
              </a:rPr>
              <a:t>通过验证集来评估选择模型</a:t>
            </a:r>
          </a:p>
          <a:p>
            <a:pPr>
              <a:buNone/>
            </a:pPr>
            <a:endParaRPr lang="zh-CN" altLang="en-US" sz="2800" b="1" dirty="0"/>
          </a:p>
          <a:p>
            <a:pPr>
              <a:buNone/>
            </a:pPr>
            <a:endParaRPr lang="zh-CN" altLang="en-US" sz="2000" dirty="0"/>
          </a:p>
        </p:txBody>
      </p:sp>
      <p:sp>
        <p:nvSpPr>
          <p:cNvPr id="11776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95</a:t>
            </a:fld>
            <a:endParaRPr lang="zh-CN" altLang="zh-CN" sz="1200" dirty="0">
              <a:solidFill>
                <a:srgbClr val="898989"/>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a:xfrm>
            <a:off x="95250" y="274638"/>
            <a:ext cx="8912225" cy="1143000"/>
          </a:xfrm>
        </p:spPr>
        <p:txBody>
          <a:bodyPr vert="horz" wrap="square" lIns="91440" tIns="45720" rIns="91440" bIns="45720" anchor="ctr"/>
          <a:lstStyle/>
          <a:p>
            <a:r>
              <a:rPr lang="zh-CN" altLang="en-US" sz="4000" b="1" dirty="0"/>
              <a:t>过拟合解决方法</a:t>
            </a:r>
            <a:endParaRPr lang="en-US" altLang="zh-CN" sz="4000" b="1" dirty="0"/>
          </a:p>
        </p:txBody>
      </p:sp>
      <p:sp>
        <p:nvSpPr>
          <p:cNvPr id="117762" name="内容占位符 2"/>
          <p:cNvSpPr>
            <a:spLocks noGrp="1"/>
          </p:cNvSpPr>
          <p:nvPr>
            <p:ph idx="1"/>
          </p:nvPr>
        </p:nvSpPr>
        <p:spPr>
          <a:xfrm>
            <a:off x="395536" y="1556792"/>
            <a:ext cx="8496175" cy="4525962"/>
          </a:xfrm>
        </p:spPr>
        <p:txBody>
          <a:bodyPr vert="horz" wrap="square" lIns="91440" tIns="45720" rIns="91440" bIns="45720" anchor="t"/>
          <a:lstStyle/>
          <a:p>
            <a:pPr>
              <a:buNone/>
            </a:pPr>
            <a:r>
              <a:rPr lang="en-US" altLang="zh-CN" sz="2800" dirty="0"/>
              <a:t>•  </a:t>
            </a:r>
            <a:r>
              <a:rPr lang="zh-CN" altLang="en-US" sz="2800" b="1" dirty="0">
                <a:solidFill>
                  <a:srgbClr val="0432FF"/>
                </a:solidFill>
              </a:rPr>
              <a:t>扩大训练集</a:t>
            </a:r>
            <a:endParaRPr lang="en-US" altLang="zh-CN" sz="2800" b="1" dirty="0">
              <a:solidFill>
                <a:srgbClr val="0432FF"/>
              </a:solidFill>
            </a:endParaRPr>
          </a:p>
          <a:p>
            <a:pPr>
              <a:buNone/>
            </a:pPr>
            <a:endParaRPr lang="en-US" altLang="zh-CN" sz="2400" dirty="0"/>
          </a:p>
          <a:p>
            <a:pPr>
              <a:buNone/>
            </a:pPr>
            <a:r>
              <a:rPr lang="en-US" altLang="zh-CN" sz="2800" dirty="0"/>
              <a:t>•  </a:t>
            </a:r>
            <a:r>
              <a:rPr lang="zh-CN" altLang="en-US" sz="2800" b="1" dirty="0">
                <a:sym typeface="+mn-ea"/>
              </a:rPr>
              <a:t>正则化</a:t>
            </a:r>
            <a:r>
              <a:rPr lang="en-US" altLang="zh-CN" sz="2800" b="1" dirty="0"/>
              <a:t>Regularization (Occam’s Razor)</a:t>
            </a:r>
          </a:p>
          <a:p>
            <a:pPr>
              <a:buNone/>
            </a:pPr>
            <a:endParaRPr lang="en-US" altLang="zh-CN" sz="2400" dirty="0"/>
          </a:p>
          <a:p>
            <a:pPr>
              <a:buNone/>
            </a:pPr>
            <a:r>
              <a:rPr lang="en-US" altLang="zh-CN" sz="2800" dirty="0"/>
              <a:t>•   </a:t>
            </a:r>
            <a:r>
              <a:rPr lang="zh-CN" altLang="en-US" sz="2800" b="1" dirty="0">
                <a:sym typeface="+mn-ea"/>
              </a:rPr>
              <a:t>通过验证集来评估选择模型</a:t>
            </a:r>
          </a:p>
          <a:p>
            <a:pPr>
              <a:buNone/>
            </a:pPr>
            <a:endParaRPr lang="zh-CN" altLang="en-US" sz="2800" b="1" dirty="0"/>
          </a:p>
          <a:p>
            <a:pPr>
              <a:buNone/>
            </a:pPr>
            <a:endParaRPr lang="zh-CN" altLang="en-US" sz="2000" dirty="0"/>
          </a:p>
        </p:txBody>
      </p:sp>
      <p:sp>
        <p:nvSpPr>
          <p:cNvPr id="11776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96</a:t>
            </a:fld>
            <a:endParaRPr lang="zh-CN" altLang="zh-CN" sz="1200" dirty="0">
              <a:solidFill>
                <a:srgbClr val="898989"/>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457200" y="0"/>
            <a:ext cx="8229600" cy="1417638"/>
          </a:xfrm>
        </p:spPr>
        <p:txBody>
          <a:bodyPr vert="horz" wrap="square" lIns="91440" tIns="45720" rIns="91440" bIns="45720" anchor="ctr"/>
          <a:lstStyle/>
          <a:p>
            <a:r>
              <a:rPr lang="zh-CN" altLang="en-US" b="1" dirty="0">
                <a:latin typeface="Times New Roman" panose="02020603050405020304" pitchFamily="18" charset="0"/>
                <a:cs typeface="Times New Roman" panose="02020603050405020304" pitchFamily="18" charset="0"/>
              </a:rPr>
              <a:t>训练集</a:t>
            </a:r>
            <a:r>
              <a:rPr lang="en-US" altLang="zh-CN" b="1" dirty="0">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的大小 </a:t>
            </a:r>
            <a:endParaRPr lang="en-GB" altLang="zh-CN" b="1" dirty="0">
              <a:latin typeface="Times New Roman" panose="02020603050405020304" pitchFamily="18" charset="0"/>
              <a:cs typeface="Times New Roman" panose="02020603050405020304" pitchFamily="18" charset="0"/>
            </a:endParaRPr>
          </a:p>
        </p:txBody>
      </p:sp>
      <p:pic>
        <p:nvPicPr>
          <p:cNvPr id="118786" name="Picture 8" descr="TP_tmp.emf"/>
          <p:cNvPicPr>
            <a:picLocks noChangeAspect="1"/>
          </p:cNvPicPr>
          <p:nvPr>
            <p:custDataLst>
              <p:tags r:id="rId1"/>
            </p:custDataLst>
          </p:nvPr>
        </p:nvPicPr>
        <p:blipFill>
          <a:blip r:embed="rId5" cstate="print">
            <a:clrChange>
              <a:clrFrom>
                <a:srgbClr val="FFFFFF"/>
              </a:clrFrom>
              <a:clrTo>
                <a:srgbClr val="FFFFFF">
                  <a:alpha val="0"/>
                </a:srgbClr>
              </a:clrTo>
            </a:clrChange>
          </a:blip>
          <a:stretch>
            <a:fillRect/>
          </a:stretch>
        </p:blipFill>
        <p:spPr>
          <a:xfrm>
            <a:off x="1619249" y="1426096"/>
            <a:ext cx="1411709" cy="385242"/>
          </a:xfrm>
          <a:prstGeom prst="rect">
            <a:avLst/>
          </a:prstGeom>
          <a:noFill/>
          <a:ln w="9525">
            <a:noFill/>
          </a:ln>
        </p:spPr>
      </p:pic>
      <p:pic>
        <p:nvPicPr>
          <p:cNvPr id="118787" name="Picture 5" descr="Figure1.6a.jpg"/>
          <p:cNvPicPr>
            <a:picLocks noChangeAspect="1"/>
          </p:cNvPicPr>
          <p:nvPr/>
        </p:nvPicPr>
        <p:blipFill>
          <a:blip r:embed="rId6" cstate="print"/>
          <a:stretch>
            <a:fillRect/>
          </a:stretch>
        </p:blipFill>
        <p:spPr>
          <a:xfrm>
            <a:off x="428685" y="2001838"/>
            <a:ext cx="3402013" cy="2527300"/>
          </a:xfrm>
          <a:prstGeom prst="rect">
            <a:avLst/>
          </a:prstGeom>
          <a:noFill/>
          <a:ln w="9525">
            <a:noFill/>
          </a:ln>
        </p:spPr>
      </p:pic>
      <p:pic>
        <p:nvPicPr>
          <p:cNvPr id="118789" name="Picture 6" descr="TP_tmp.emf"/>
          <p:cNvPicPr>
            <a:picLocks noChangeAspect="1"/>
          </p:cNvPicPr>
          <p:nvPr>
            <p:custDataLst>
              <p:tags r:id="rId2"/>
            </p:custDataLst>
          </p:nvPr>
        </p:nvPicPr>
        <p:blipFill>
          <a:blip r:embed="rId7" cstate="print">
            <a:clrChange>
              <a:clrFrom>
                <a:srgbClr val="FFFFFF"/>
              </a:clrFrom>
              <a:clrTo>
                <a:srgbClr val="FFFFFF">
                  <a:alpha val="0"/>
                </a:srgbClr>
              </a:clrTo>
            </a:clrChange>
          </a:blip>
          <a:stretch>
            <a:fillRect/>
          </a:stretch>
        </p:blipFill>
        <p:spPr>
          <a:xfrm>
            <a:off x="6011862" y="1426096"/>
            <a:ext cx="1570367" cy="372542"/>
          </a:xfrm>
          <a:prstGeom prst="rect">
            <a:avLst/>
          </a:prstGeom>
          <a:noFill/>
          <a:ln w="9525">
            <a:noFill/>
          </a:ln>
        </p:spPr>
      </p:pic>
      <p:pic>
        <p:nvPicPr>
          <p:cNvPr id="118790" name="Content Placeholder 8" descr="Figure1.6b.jpg"/>
          <p:cNvPicPr>
            <a:picLocks noGrp="1" noChangeAspect="1"/>
          </p:cNvPicPr>
          <p:nvPr>
            <p:ph idx="1"/>
          </p:nvPr>
        </p:nvPicPr>
        <p:blipFill>
          <a:blip r:embed="rId8" cstate="print"/>
          <a:stretch>
            <a:fillRect/>
          </a:stretch>
        </p:blipFill>
        <p:spPr>
          <a:xfrm>
            <a:off x="4687414" y="1993900"/>
            <a:ext cx="3529013" cy="2620963"/>
          </a:xfrm>
        </p:spPr>
      </p:pic>
      <p:sp>
        <p:nvSpPr>
          <p:cNvPr id="118791" name="灯片编号占位符 2"/>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97</a:t>
            </a:fld>
            <a:endParaRPr lang="zh-CN" altLang="zh-CN" sz="1200" dirty="0">
              <a:solidFill>
                <a:srgbClr val="898989"/>
              </a:solidFill>
            </a:endParaRPr>
          </a:p>
        </p:txBody>
      </p:sp>
      <p:sp>
        <p:nvSpPr>
          <p:cNvPr id="11" name="矩形 10"/>
          <p:cNvSpPr/>
          <p:nvPr/>
        </p:nvSpPr>
        <p:spPr>
          <a:xfrm>
            <a:off x="571472" y="4842093"/>
            <a:ext cx="7786742" cy="1815882"/>
          </a:xfrm>
          <a:prstGeom prst="rect">
            <a:avLst/>
          </a:prstGeom>
        </p:spPr>
        <p:txBody>
          <a:bodyPr wrap="square">
            <a:spAutoFit/>
          </a:bodyPr>
          <a:lstStyle/>
          <a:p>
            <a:r>
              <a:rPr lang="zh-CN" altLang="en-US" b="1" dirty="0">
                <a:latin typeface="Times New Roman" panose="02020603050405020304" pitchFamily="18" charset="0"/>
                <a:ea typeface="+mn-ea"/>
                <a:cs typeface="Times New Roman" panose="02020603050405020304" pitchFamily="18" charset="0"/>
              </a:rPr>
              <a:t>使⽤</a:t>
            </a:r>
            <a:r>
              <a:rPr lang="en-US" altLang="zh-CN" b="1" i="1" dirty="0">
                <a:solidFill>
                  <a:srgbClr val="FF0000"/>
                </a:solidFill>
                <a:latin typeface="Times New Roman" panose="02020603050405020304" pitchFamily="18" charset="0"/>
                <a:ea typeface="+mn-ea"/>
                <a:cs typeface="Times New Roman" panose="02020603050405020304" pitchFamily="18" charset="0"/>
              </a:rPr>
              <a:t>M </a:t>
            </a:r>
            <a:r>
              <a:rPr lang="en-US" altLang="zh-CN" b="1" dirty="0">
                <a:solidFill>
                  <a:srgbClr val="FF0000"/>
                </a:solidFill>
                <a:latin typeface="Times New Roman" panose="02020603050405020304" pitchFamily="18" charset="0"/>
                <a:ea typeface="+mn-ea"/>
                <a:cs typeface="Times New Roman" panose="02020603050405020304" pitchFamily="18" charset="0"/>
              </a:rPr>
              <a:t>= 9</a:t>
            </a:r>
            <a:r>
              <a:rPr lang="zh-CN" altLang="en-US" b="1" dirty="0">
                <a:latin typeface="Times New Roman" panose="02020603050405020304" pitchFamily="18" charset="0"/>
                <a:ea typeface="+mn-ea"/>
                <a:cs typeface="Times New Roman" panose="02020603050405020304" pitchFamily="18" charset="0"/>
              </a:rPr>
              <a:t>的多项式对</a:t>
            </a:r>
            <a:r>
              <a:rPr lang="en-US" altLang="zh-CN" b="1" dirty="0">
                <a:solidFill>
                  <a:srgbClr val="0000FF"/>
                </a:solidFill>
                <a:latin typeface="Times New Roman" panose="02020603050405020304" pitchFamily="18" charset="0"/>
                <a:ea typeface="+mn-ea"/>
                <a:cs typeface="Times New Roman" panose="02020603050405020304" pitchFamily="18" charset="0"/>
              </a:rPr>
              <a:t>N</a:t>
            </a:r>
            <a:r>
              <a:rPr lang="en-US" altLang="zh-CN" b="1" i="1" dirty="0">
                <a:solidFill>
                  <a:srgbClr val="0000FF"/>
                </a:solidFill>
                <a:latin typeface="Times New Roman" panose="02020603050405020304" pitchFamily="18" charset="0"/>
                <a:ea typeface="+mn-ea"/>
                <a:cs typeface="Times New Roman" panose="02020603050405020304" pitchFamily="18" charset="0"/>
              </a:rPr>
              <a:t> </a:t>
            </a:r>
            <a:r>
              <a:rPr lang="en-US" altLang="zh-CN" b="1" dirty="0">
                <a:solidFill>
                  <a:srgbClr val="0000FF"/>
                </a:solidFill>
                <a:latin typeface="Times New Roman" panose="02020603050405020304" pitchFamily="18" charset="0"/>
                <a:ea typeface="+mn-ea"/>
                <a:cs typeface="Times New Roman" panose="02020603050405020304" pitchFamily="18" charset="0"/>
              </a:rPr>
              <a:t>= 15</a:t>
            </a:r>
            <a:r>
              <a:rPr lang="zh-CN" altLang="en-US" b="1" dirty="0">
                <a:latin typeface="Times New Roman" panose="02020603050405020304" pitchFamily="18" charset="0"/>
                <a:ea typeface="+mn-ea"/>
                <a:cs typeface="Times New Roman" panose="02020603050405020304" pitchFamily="18" charset="0"/>
              </a:rPr>
              <a:t>个数据点（左图）和</a:t>
            </a:r>
            <a:r>
              <a:rPr lang="en-US" altLang="zh-CN" b="1" i="1" dirty="0">
                <a:solidFill>
                  <a:srgbClr val="0000FF"/>
                </a:solidFill>
                <a:latin typeface="Times New Roman" panose="02020603050405020304" pitchFamily="18" charset="0"/>
                <a:ea typeface="+mn-ea"/>
                <a:cs typeface="Times New Roman" panose="02020603050405020304" pitchFamily="18" charset="0"/>
              </a:rPr>
              <a:t>N </a:t>
            </a:r>
            <a:r>
              <a:rPr lang="en-US" altLang="zh-CN" b="1" dirty="0">
                <a:solidFill>
                  <a:srgbClr val="0000FF"/>
                </a:solidFill>
                <a:latin typeface="Times New Roman" panose="02020603050405020304" pitchFamily="18" charset="0"/>
                <a:ea typeface="+mn-ea"/>
                <a:cs typeface="Times New Roman" panose="02020603050405020304" pitchFamily="18" charset="0"/>
              </a:rPr>
              <a:t>= 100</a:t>
            </a:r>
            <a:r>
              <a:rPr lang="zh-CN" altLang="en-US" b="1" dirty="0">
                <a:latin typeface="Times New Roman" panose="02020603050405020304" pitchFamily="18" charset="0"/>
                <a:ea typeface="+mn-ea"/>
                <a:cs typeface="Times New Roman" panose="02020603050405020304" pitchFamily="18" charset="0"/>
              </a:rPr>
              <a:t>个数据点（右图），通过</a:t>
            </a:r>
            <a:r>
              <a:rPr lang="zh-CN" altLang="en-US" b="1" dirty="0">
                <a:solidFill>
                  <a:srgbClr val="FF0000"/>
                </a:solidFill>
                <a:latin typeface="Times New Roman" panose="02020603050405020304" pitchFamily="18" charset="0"/>
                <a:ea typeface="+mn-ea"/>
                <a:cs typeface="Times New Roman" panose="02020603050405020304" pitchFamily="18" charset="0"/>
              </a:rPr>
              <a:t>最⼩化平⽅和</a:t>
            </a:r>
            <a:br>
              <a:rPr lang="zh-CN" altLang="en-US" b="1" dirty="0">
                <a:solidFill>
                  <a:srgbClr val="FF0000"/>
                </a:solidFill>
                <a:latin typeface="Times New Roman" panose="02020603050405020304" pitchFamily="18" charset="0"/>
                <a:ea typeface="+mn-ea"/>
                <a:cs typeface="Times New Roman" panose="02020603050405020304" pitchFamily="18" charset="0"/>
              </a:rPr>
            </a:br>
            <a:r>
              <a:rPr lang="zh-CN" altLang="en-US" b="1" dirty="0">
                <a:solidFill>
                  <a:srgbClr val="FF0000"/>
                </a:solidFill>
                <a:latin typeface="Times New Roman" panose="02020603050405020304" pitchFamily="18" charset="0"/>
                <a:ea typeface="+mn-ea"/>
                <a:cs typeface="Times New Roman" panose="02020603050405020304" pitchFamily="18" charset="0"/>
              </a:rPr>
              <a:t>误差函数</a:t>
            </a:r>
            <a:r>
              <a:rPr lang="zh-CN" altLang="en-US" b="1" dirty="0">
                <a:latin typeface="Times New Roman" panose="02020603050405020304" pitchFamily="18" charset="0"/>
                <a:ea typeface="+mn-ea"/>
                <a:cs typeface="Times New Roman" panose="02020603050405020304" pitchFamily="18" charset="0"/>
              </a:rPr>
              <a:t>的⽅法得到的解。</a:t>
            </a:r>
            <a:endParaRPr lang="en-US" altLang="zh-CN" b="1" dirty="0">
              <a:latin typeface="Times New Roman" panose="02020603050405020304" pitchFamily="18" charset="0"/>
              <a:ea typeface="+mn-ea"/>
              <a:cs typeface="Times New Roman" panose="02020603050405020304" pitchFamily="18" charset="0"/>
            </a:endParaRPr>
          </a:p>
          <a:p>
            <a:r>
              <a:rPr lang="zh-CN" altLang="en-US" b="1" dirty="0">
                <a:latin typeface="Times New Roman" panose="02020603050405020304" pitchFamily="18" charset="0"/>
                <a:ea typeface="+mn-ea"/>
                <a:cs typeface="Times New Roman" panose="02020603050405020304" pitchFamily="18" charset="0"/>
              </a:rPr>
              <a:t>我们看到</a:t>
            </a:r>
            <a:r>
              <a:rPr lang="zh-CN" altLang="en-US" b="1" dirty="0">
                <a:solidFill>
                  <a:srgbClr val="0000FF"/>
                </a:solidFill>
                <a:latin typeface="Times New Roman" panose="02020603050405020304" pitchFamily="18" charset="0"/>
                <a:ea typeface="+mn-ea"/>
                <a:cs typeface="Times New Roman" panose="02020603050405020304" pitchFamily="18" charset="0"/>
              </a:rPr>
              <a:t>增⼤数据集的规模会减⼩过拟合问题</a:t>
            </a:r>
            <a:r>
              <a:rPr lang="zh-CN" altLang="en-US" b="1" dirty="0">
                <a:latin typeface="Times New Roman" panose="02020603050405020304" pitchFamily="18" charset="0"/>
                <a:ea typeface="+mn-ea"/>
                <a:cs typeface="Times New Roman" panose="02020603050405020304" pitchFamily="18" charset="0"/>
              </a:rPr>
              <a:t>。 </a:t>
            </a:r>
          </a:p>
        </p:txBody>
      </p:sp>
      <p:sp>
        <p:nvSpPr>
          <p:cNvPr id="2" name="矩形 1"/>
          <p:cNvSpPr/>
          <p:nvPr/>
        </p:nvSpPr>
        <p:spPr>
          <a:xfrm>
            <a:off x="3749755" y="2742268"/>
            <a:ext cx="1067921" cy="523220"/>
          </a:xfrm>
          <a:prstGeom prst="rect">
            <a:avLst/>
          </a:prstGeom>
        </p:spPr>
        <p:txBody>
          <a:bodyPr wrap="none">
            <a:spAutoFit/>
          </a:bodyPr>
          <a:lstStyle/>
          <a:p>
            <a:r>
              <a:rPr lang="en-US" altLang="zh-CN" b="1" i="1" dirty="0">
                <a:solidFill>
                  <a:srgbClr val="FF0000"/>
                </a:solidFill>
                <a:latin typeface="Times New Roman" panose="02020603050405020304" pitchFamily="18" charset="0"/>
                <a:cs typeface="Times New Roman" panose="02020603050405020304" pitchFamily="18" charset="0"/>
              </a:rPr>
              <a:t>M </a:t>
            </a:r>
            <a:r>
              <a:rPr lang="en-US" altLang="zh-CN" b="1" dirty="0">
                <a:solidFill>
                  <a:srgbClr val="FF0000"/>
                </a:solidFill>
                <a:latin typeface="Times New Roman" panose="02020603050405020304" pitchFamily="18" charset="0"/>
                <a:cs typeface="Times New Roman" panose="02020603050405020304" pitchFamily="18" charset="0"/>
              </a:rPr>
              <a:t>= 9</a:t>
            </a:r>
            <a:endParaRPr lang="zh-CN" altLang="en-US" dirty="0">
              <a:solidFill>
                <a:srgbClr val="FF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a:xfrm>
            <a:off x="95250" y="274638"/>
            <a:ext cx="8912225" cy="1143000"/>
          </a:xfrm>
        </p:spPr>
        <p:txBody>
          <a:bodyPr vert="horz" wrap="square" lIns="91440" tIns="45720" rIns="91440" bIns="45720" anchor="ctr"/>
          <a:lstStyle/>
          <a:p>
            <a:r>
              <a:rPr lang="zh-CN" altLang="en-US" sz="4000" b="1" dirty="0"/>
              <a:t>过拟合解决方法</a:t>
            </a:r>
            <a:endParaRPr lang="en-US" altLang="zh-CN" sz="4000" b="1" dirty="0"/>
          </a:p>
        </p:txBody>
      </p:sp>
      <p:sp>
        <p:nvSpPr>
          <p:cNvPr id="117762" name="内容占位符 2"/>
          <p:cNvSpPr>
            <a:spLocks noGrp="1"/>
          </p:cNvSpPr>
          <p:nvPr>
            <p:ph idx="1"/>
          </p:nvPr>
        </p:nvSpPr>
        <p:spPr>
          <a:xfrm>
            <a:off x="395536" y="1556792"/>
            <a:ext cx="8496175" cy="4525962"/>
          </a:xfrm>
        </p:spPr>
        <p:txBody>
          <a:bodyPr vert="horz" wrap="square" lIns="91440" tIns="45720" rIns="91440" bIns="45720" anchor="t"/>
          <a:lstStyle/>
          <a:p>
            <a:pPr>
              <a:buNone/>
            </a:pPr>
            <a:r>
              <a:rPr lang="en-US" altLang="zh-CN" sz="2800" dirty="0"/>
              <a:t>•  </a:t>
            </a:r>
            <a:r>
              <a:rPr lang="zh-CN" altLang="en-US" sz="2800" b="1" dirty="0"/>
              <a:t>扩大训练集</a:t>
            </a:r>
            <a:endParaRPr lang="en-US" altLang="zh-CN" sz="2800" b="1" dirty="0"/>
          </a:p>
          <a:p>
            <a:pPr>
              <a:buNone/>
            </a:pPr>
            <a:endParaRPr lang="en-US" altLang="zh-CN" sz="2400" dirty="0"/>
          </a:p>
          <a:p>
            <a:pPr>
              <a:buNone/>
            </a:pPr>
            <a:r>
              <a:rPr lang="en-US" altLang="zh-CN" sz="2800" dirty="0"/>
              <a:t>•  </a:t>
            </a:r>
            <a:r>
              <a:rPr lang="zh-CN" altLang="en-US" sz="2800" b="1" dirty="0">
                <a:solidFill>
                  <a:srgbClr val="0432FF"/>
                </a:solidFill>
                <a:sym typeface="+mn-ea"/>
              </a:rPr>
              <a:t>正则化</a:t>
            </a:r>
            <a:r>
              <a:rPr lang="en-US" altLang="zh-CN" sz="2800" b="1" dirty="0">
                <a:solidFill>
                  <a:srgbClr val="0432FF"/>
                </a:solidFill>
              </a:rPr>
              <a:t>Regularization (Occam’s Razor)</a:t>
            </a:r>
          </a:p>
          <a:p>
            <a:pPr lvl="2">
              <a:buNone/>
            </a:pPr>
            <a:r>
              <a:rPr lang="zh-CN" altLang="en-US" sz="2000" b="1" dirty="0">
                <a:solidFill>
                  <a:srgbClr val="0000FF"/>
                </a:solidFill>
              </a:rPr>
              <a:t>通过修改目标函数来惩罚模型的复杂度</a:t>
            </a:r>
            <a:endParaRPr lang="en-US" altLang="zh-CN" sz="2000" b="1" dirty="0">
              <a:solidFill>
                <a:srgbClr val="0000FF"/>
              </a:solidFill>
            </a:endParaRPr>
          </a:p>
          <a:p>
            <a:pPr lvl="1">
              <a:buNone/>
            </a:pPr>
            <a:endParaRPr lang="en-US" altLang="zh-CN" sz="2000" dirty="0"/>
          </a:p>
          <a:p>
            <a:pPr>
              <a:buNone/>
            </a:pPr>
            <a:r>
              <a:rPr lang="en-US" altLang="zh-CN" sz="2800" dirty="0"/>
              <a:t>•</a:t>
            </a:r>
            <a:r>
              <a:rPr lang="en-US" altLang="zh-CN" sz="2400" dirty="0"/>
              <a:t>  </a:t>
            </a:r>
            <a:r>
              <a:rPr lang="zh-CN" altLang="en-US" sz="2800" b="1" dirty="0">
                <a:sym typeface="+mn-ea"/>
              </a:rPr>
              <a:t>通过验证集来评估选择模型</a:t>
            </a:r>
          </a:p>
          <a:p>
            <a:pPr>
              <a:buNone/>
            </a:pPr>
            <a:endParaRPr lang="zh-CN" altLang="en-US" sz="2000" dirty="0"/>
          </a:p>
        </p:txBody>
      </p:sp>
      <p:sp>
        <p:nvSpPr>
          <p:cNvPr id="117763" name="灯片编号占位符 5"/>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98</a:t>
            </a:fld>
            <a:endParaRPr lang="zh-CN" altLang="zh-CN" sz="1200" dirty="0">
              <a:solidFill>
                <a:srgbClr val="898989"/>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1"/>
          <p:cNvSpPr>
            <a:spLocks noGrp="1"/>
          </p:cNvSpPr>
          <p:nvPr>
            <p:ph type="title"/>
          </p:nvPr>
        </p:nvSpPr>
        <p:spPr>
          <a:xfrm>
            <a:off x="395536" y="0"/>
            <a:ext cx="8229600" cy="1143000"/>
          </a:xfrm>
        </p:spPr>
        <p:txBody>
          <a:bodyPr vert="horz" wrap="square" lIns="91440" tIns="45720" rIns="91440" bIns="45720" anchor="ctr"/>
          <a:lstStyle/>
          <a:p>
            <a:r>
              <a:rPr lang="en-US" altLang="zh-CN" b="1" dirty="0"/>
              <a:t>Occam’s Razor</a:t>
            </a:r>
            <a:endParaRPr lang="zh-CN" altLang="en-US" dirty="0"/>
          </a:p>
        </p:txBody>
      </p:sp>
      <p:sp>
        <p:nvSpPr>
          <p:cNvPr id="120834" name="灯片编号占位符 3"/>
          <p:cNvSpPr>
            <a:spLocks noGrp="1"/>
          </p:cNvSpPr>
          <p:nvPr>
            <p:ph type="sldNum" sz="quarter" idx="12"/>
          </p:nvPr>
        </p:nvSpPr>
        <p:spPr>
          <a:noFill/>
          <a:ln>
            <a:noFill/>
          </a:ln>
        </p:spPr>
        <p:txBody>
          <a:bodyPr wrap="square" lIns="91440" tIns="45720" rIns="91440" bIns="45720"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i="0" u="none" kern="1200" baseline="0">
                <a:solidFill>
                  <a:schemeClr val="tx1"/>
                </a:solidFill>
                <a:latin typeface="Garamond" panose="02020404030301010803" pitchFamily="18" charset="0"/>
                <a:ea typeface="宋体" panose="02010600030101010101" pitchFamily="2" charset="-122"/>
                <a:cs typeface="+mn-cs"/>
              </a:defRPr>
            </a:lvl5pPr>
          </a:lstStyle>
          <a:p>
            <a:pPr lvl="0" algn="r">
              <a:buChar char="•"/>
            </a:pPr>
            <a:fld id="{9A0DB2DC-4C9A-4742-B13C-FB6460FD3503}" type="slidenum">
              <a:rPr lang="zh-CN" altLang="zh-CN" sz="1200" dirty="0">
                <a:solidFill>
                  <a:srgbClr val="898989"/>
                </a:solidFill>
              </a:rPr>
              <a:t>99</a:t>
            </a:fld>
            <a:endParaRPr lang="zh-CN" altLang="zh-CN" sz="1200" dirty="0">
              <a:solidFill>
                <a:srgbClr val="898989"/>
              </a:solidFill>
            </a:endParaRPr>
          </a:p>
        </p:txBody>
      </p:sp>
      <p:sp>
        <p:nvSpPr>
          <p:cNvPr id="120836" name="TextBox 4"/>
          <p:cNvSpPr txBox="1"/>
          <p:nvPr/>
        </p:nvSpPr>
        <p:spPr>
          <a:xfrm>
            <a:off x="4600310" y="1373511"/>
            <a:ext cx="3959845" cy="954107"/>
          </a:xfrm>
          <a:prstGeom prst="rect">
            <a:avLst/>
          </a:prstGeom>
          <a:noFill/>
          <a:ln w="9525">
            <a:noFill/>
          </a:ln>
        </p:spPr>
        <p:txBody>
          <a:bodyPr wrap="square" anchor="t">
            <a:spAutoFit/>
          </a:bodyPr>
          <a:lstStyle/>
          <a:p>
            <a:r>
              <a:rPr lang="zh-CN" altLang="en-US" b="1" dirty="0">
                <a:solidFill>
                  <a:srgbClr val="0432FF"/>
                </a:solidFill>
                <a:latin typeface="Garamond" panose="02020404030301010803" pitchFamily="18" charset="0"/>
                <a:ea typeface="宋体" panose="02010600030101010101" pitchFamily="2" charset="-122"/>
              </a:rPr>
              <a:t>如无必要，勿增实体，</a:t>
            </a:r>
            <a:endParaRPr lang="en-US" altLang="zh-CN" b="1" dirty="0">
              <a:solidFill>
                <a:srgbClr val="0432FF"/>
              </a:solidFill>
              <a:latin typeface="Garamond" panose="02020404030301010803" pitchFamily="18" charset="0"/>
              <a:ea typeface="宋体" panose="02010600030101010101" pitchFamily="2" charset="-122"/>
            </a:endParaRPr>
          </a:p>
          <a:p>
            <a:r>
              <a:rPr lang="zh-CN" altLang="en-US" b="1" dirty="0">
                <a:solidFill>
                  <a:srgbClr val="0432FF"/>
                </a:solidFill>
                <a:latin typeface="Garamond" panose="02020404030301010803" pitchFamily="18" charset="0"/>
                <a:ea typeface="宋体" panose="02010600030101010101" pitchFamily="2" charset="-122"/>
              </a:rPr>
              <a:t>即“简单有效原理”</a:t>
            </a:r>
          </a:p>
        </p:txBody>
      </p:sp>
      <p:pic>
        <p:nvPicPr>
          <p:cNvPr id="131073" name="Picture 1"/>
          <p:cNvPicPr>
            <a:picLocks noChangeAspect="1" noChangeArrowheads="1"/>
          </p:cNvPicPr>
          <p:nvPr/>
        </p:nvPicPr>
        <p:blipFill>
          <a:blip r:embed="rId2" cstate="print"/>
          <a:srcRect/>
          <a:stretch>
            <a:fillRect/>
          </a:stretch>
        </p:blipFill>
        <p:spPr bwMode="auto">
          <a:xfrm>
            <a:off x="0" y="980728"/>
            <a:ext cx="3305175" cy="2190750"/>
          </a:xfrm>
          <a:prstGeom prst="rect">
            <a:avLst/>
          </a:prstGeom>
          <a:noFill/>
          <a:ln w="9525">
            <a:noFill/>
            <a:miter lim="800000"/>
            <a:headEnd/>
            <a:tailEnd/>
          </a:ln>
        </p:spPr>
      </p:pic>
      <p:pic>
        <p:nvPicPr>
          <p:cNvPr id="131074" name="Picture 2"/>
          <p:cNvPicPr>
            <a:picLocks noChangeAspect="1" noChangeArrowheads="1"/>
          </p:cNvPicPr>
          <p:nvPr/>
        </p:nvPicPr>
        <p:blipFill>
          <a:blip r:embed="rId3" cstate="print"/>
          <a:srcRect/>
          <a:stretch>
            <a:fillRect/>
          </a:stretch>
        </p:blipFill>
        <p:spPr bwMode="auto">
          <a:xfrm>
            <a:off x="2261362" y="3358280"/>
            <a:ext cx="6896986" cy="3501008"/>
          </a:xfrm>
          <a:prstGeom prst="rect">
            <a:avLst/>
          </a:prstGeom>
          <a:noFill/>
          <a:ln w="9525">
            <a:noFill/>
            <a:miter lim="800000"/>
            <a:headEnd/>
            <a:tailEnd/>
          </a:ln>
        </p:spPr>
      </p:pic>
      <p:sp>
        <p:nvSpPr>
          <p:cNvPr id="2" name="矩形 1"/>
          <p:cNvSpPr/>
          <p:nvPr/>
        </p:nvSpPr>
        <p:spPr>
          <a:xfrm>
            <a:off x="3217302" y="2864282"/>
            <a:ext cx="5131533" cy="523220"/>
          </a:xfrm>
          <a:prstGeom prst="rect">
            <a:avLst/>
          </a:prstGeom>
        </p:spPr>
        <p:txBody>
          <a:bodyPr wrap="none">
            <a:spAutoFit/>
          </a:bodyPr>
          <a:lstStyle/>
          <a:p>
            <a:r>
              <a:rPr lang="zh-CN" altLang="en-US" b="1" dirty="0">
                <a:solidFill>
                  <a:srgbClr val="FF0000"/>
                </a:solidFill>
              </a:rPr>
              <a:t>简单性                              一致性</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c45fbd4-efda-4fc3-b8b8-f32134c97afb"/>
  <p:tag name="COMMONDATA" val="eyJoZGlkIjoiODQzYmFkMjZhNTRjZTViMjMzZDdlNDYxNDc4YTNkZj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093,&quot;width&quot;:1440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 15&#10;\]&#10;\end{document}&#10;"/>
  <p:tag name="FILENAME" val="TP_tmp"/>
  <p:tag name="FORMAT" val="png256"/>
  <p:tag name="RES" val="600"/>
  <p:tag name="BLEND" val="0"/>
  <p:tag name="TRANSPARENT" val="1"/>
  <p:tag name="TBUG" val="0"/>
  <p:tag name="ALLOWFS" val="0"/>
  <p:tag name="ORIGWIDTH" val="33"/>
  <p:tag name="PICTUREFILESIZE" val="156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4d9ee0c2-5c5e-4a19-b167-4c744cb746fc}"/>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 100&#10;\]&#10;\end{document}&#10;"/>
  <p:tag name="FILENAME" val="TP_tmp"/>
  <p:tag name="FORMAT" val="png256"/>
  <p:tag name="RES" val="600"/>
  <p:tag name="BLEND" val="0"/>
  <p:tag name="TRANSPARENT" val="1"/>
  <p:tag name="TBUG" val="0"/>
  <p:tag name="ALLOWFS" val="0"/>
  <p:tag name="ORIGWIDTH" val="38"/>
  <p:tag name="PICTUREFILESIZE" val="1576"/>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10;&amp; $\ln \lambda = - \infty$ &amp; $\ln \lambda = -18$ &amp; $\ln \lambda = 0$ \\ \hline &#10;$w_{ 0}^{\star}$ &amp;        0.35  &amp;       0.35  &amp;       0.13 \\&#10;$w_{ 1}^{\star}$ &amp;      232.37  &amp;       4.74  &amp;      -0.05 \\&#10;$w_{ 2}^{\star}$ &amp;    -5321.83  &amp;      -0.77  &amp;      -0.06 \\&#10;$w_{ 3}^{\star}$ &amp;    48568.31  &amp;     -31.97  &amp;      -0.05 \\&#10;$w_{ 4}^{\star}$ &amp;  -231639.30  &amp;      -3.89  &amp;      -0.03 \\&#10;$w_{ 5}^{\star}$ &amp;   640042.26  &amp;      55.28  &amp;      -0.02 \\&#10;$w_{ 6}^{\star}$ &amp;  -1061800.52  &amp;      41.32  &amp;      -0.01 \\&#10;$w_{ 7}^{\star}$ &amp;  1042400.18  &amp;     -45.95  &amp;      -0.00 \\&#10;$w_{ 8}^{\star}$ &amp;  -557682.99  &amp;     -91.53  &amp;       0.00 \\&#10;$w_{ 9}^{\star}$ &amp;   125201.43  &amp;      72.68  &amp;       0.01 \\&#10;\end{tabular}&#10;\end{document}&#10;"/>
  <p:tag name="FILENAME" val="TP_tmp"/>
  <p:tag name="FORMAT" val="png256"/>
  <p:tag name="RES" val="600"/>
  <p:tag name="BLEND" val="0"/>
  <p:tag name="TRANSPARENT" val="1"/>
  <p:tag name="TBUG" val="0"/>
  <p:tag name="ALLOWFS" val="0"/>
  <p:tag name="ORIGWIDTH" val="193"/>
  <p:tag name="PICTUREFILESIZE" val="3309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10;&amp; $\ln \lambda = - \infty$ &amp; $\ln \lambda = -18$ &amp; $\ln \lambda = 0$ \\ \hline &#10;$w_{ 0}^{\star}$ &amp;        0.35  &amp;       0.35  &amp;       0.13 \\&#10;$w_{ 1}^{\star}$ &amp;      232.37  &amp;       4.74  &amp;      -0.05 \\&#10;$w_{ 2}^{\star}$ &amp;    -5321.83  &amp;      -0.77  &amp;      -0.06 \\&#10;$w_{ 3}^{\star}$ &amp;    48568.31  &amp;     -31.97  &amp;      -0.05 \\&#10;$w_{ 4}^{\star}$ &amp;  -231639.30  &amp;      -3.89  &amp;      -0.03 \\&#10;$w_{ 5}^{\star}$ &amp;   640042.26  &amp;      55.28  &amp;      -0.02 \\&#10;$w_{ 6}^{\star}$ &amp;  -1061800.52  &amp;      41.32  &amp;      -0.01 \\&#10;$w_{ 7}^{\star}$ &amp;  1042400.18  &amp;     -45.95  &amp;      -0.00 \\&#10;$w_{ 8}^{\star}$ &amp;  -557682.99  &amp;     -91.53  &amp;       0.00 \\&#10;$w_{ 9}^{\star}$ &amp;   125201.43  &amp;      72.68  &amp;       0.01 \\&#10;\end{tabular}&#10;\end{document}&#10;"/>
  <p:tag name="FILENAME" val="TP_tmp"/>
  <p:tag name="FORMAT" val="png256"/>
  <p:tag name="RES" val="600"/>
  <p:tag name="BLEND" val="0"/>
  <p:tag name="TRANSPARENT" val="1"/>
  <p:tag name="TBUG" val="0"/>
  <p:tag name="ALLOWFS" val="0"/>
  <p:tag name="ORIGWIDTH" val="193"/>
  <p:tag name="PICTUREFILESIZE" val="3309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857.500787401575,&quot;width&quot;:648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3638</Words>
  <Application>Microsoft Office PowerPoint</Application>
  <PresentationFormat>全屏显示(4:3)</PresentationFormat>
  <Paragraphs>673</Paragraphs>
  <Slides>111</Slides>
  <Notes>18</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31" baseType="lpstr">
      <vt:lpstr>-apple-system</vt:lpstr>
      <vt:lpstr>新細明體</vt:lpstr>
      <vt:lpstr>STSongti-SC-Regular</vt:lpstr>
      <vt:lpstr>等线</vt:lpstr>
      <vt:lpstr>黑体</vt:lpstr>
      <vt:lpstr>华文行楷</vt:lpstr>
      <vt:lpstr>华文楷体</vt:lpstr>
      <vt:lpstr>楷体</vt:lpstr>
      <vt:lpstr>宋体</vt:lpstr>
      <vt:lpstr>微软雅黑</vt:lpstr>
      <vt:lpstr>Arial</vt:lpstr>
      <vt:lpstr>Calibri</vt:lpstr>
      <vt:lpstr>Cambria Math</vt:lpstr>
      <vt:lpstr>Garamond</vt:lpstr>
      <vt:lpstr>Times</vt:lpstr>
      <vt:lpstr>Times New Roman</vt:lpstr>
      <vt:lpstr>Wingdings</vt:lpstr>
      <vt:lpstr>Wingdings 2</vt:lpstr>
      <vt:lpstr>Office 主题</vt:lpstr>
      <vt:lpstr>Equation.3</vt:lpstr>
      <vt:lpstr>机器学习 Machine Learning</vt:lpstr>
      <vt:lpstr>提纲</vt:lpstr>
      <vt:lpstr>相关信息</vt:lpstr>
      <vt:lpstr>QQ群   131562419</vt:lpstr>
      <vt:lpstr>先导课程</vt:lpstr>
      <vt:lpstr>教材</vt:lpstr>
      <vt:lpstr>补充材料</vt:lpstr>
      <vt:lpstr>参考书籍</vt:lpstr>
      <vt:lpstr>参考书籍</vt:lpstr>
      <vt:lpstr>参考在线视频</vt:lpstr>
      <vt:lpstr>期刊Journals</vt:lpstr>
      <vt:lpstr>会议Conferences</vt:lpstr>
      <vt:lpstr>考核方式与成绩评定</vt:lpstr>
      <vt:lpstr>课程设计要求</vt:lpstr>
      <vt:lpstr>课表</vt:lpstr>
      <vt:lpstr>第一讲 机器学习简介</vt:lpstr>
      <vt:lpstr>提纲</vt:lpstr>
      <vt:lpstr>人工规则</vt:lpstr>
      <vt:lpstr>需要机器学习的一个经典例子</vt:lpstr>
      <vt:lpstr>为什么要机器学习?</vt:lpstr>
      <vt:lpstr>语音识别</vt:lpstr>
      <vt:lpstr>人脸识别</vt:lpstr>
      <vt:lpstr>生物信息</vt:lpstr>
      <vt:lpstr>天气预报</vt:lpstr>
      <vt:lpstr>股票市场预测</vt:lpstr>
      <vt:lpstr>举例-机器翻译</vt:lpstr>
      <vt:lpstr>自动驾驶</vt:lpstr>
      <vt:lpstr>人机大战-围棋</vt:lpstr>
      <vt:lpstr> 智能教育</vt:lpstr>
      <vt:lpstr>高考机器人 2014年</vt:lpstr>
      <vt:lpstr>国家重点研发 基于大数据的 类人智能关键技术与系统</vt:lpstr>
      <vt:lpstr>PowerPoint 演示文稿</vt:lpstr>
      <vt:lpstr>2017年北京文科高考题：1、原题</vt:lpstr>
      <vt:lpstr>2017年北京文科高考题：2、题干</vt:lpstr>
      <vt:lpstr>2017年北京文科高考题：3、自然语言理解</vt:lpstr>
      <vt:lpstr>2017年北京文科高考题：4、自动解题</vt:lpstr>
      <vt:lpstr>PowerPoint 演示文稿</vt:lpstr>
      <vt:lpstr>PowerPoint 演示文稿</vt:lpstr>
      <vt:lpstr>PowerPoint 演示文稿</vt:lpstr>
      <vt:lpstr>平面几何自动判卷</vt:lpstr>
      <vt:lpstr>为什么要机器学习?</vt:lpstr>
      <vt:lpstr>为什么要机器学习？</vt:lpstr>
      <vt:lpstr>提纲</vt:lpstr>
      <vt:lpstr>什么是机器学习？</vt:lpstr>
      <vt:lpstr>什么是机器学习？</vt:lpstr>
      <vt:lpstr>举例：图像识别</vt:lpstr>
      <vt:lpstr>举例：文档分类</vt:lpstr>
      <vt:lpstr>举例-天气预报</vt:lpstr>
      <vt:lpstr>PowerPoint 演示文稿</vt:lpstr>
      <vt:lpstr>机器学习的迅速发展</vt:lpstr>
      <vt:lpstr>PowerPoint 演示文稿</vt:lpstr>
      <vt:lpstr>PowerPoint 演示文稿</vt:lpstr>
      <vt:lpstr>PowerPoint 演示文稿</vt:lpstr>
      <vt:lpstr>Transformer</vt:lpstr>
      <vt:lpstr>Transformer</vt:lpstr>
      <vt:lpstr>Bert</vt:lpstr>
      <vt:lpstr>Bert</vt:lpstr>
      <vt:lpstr>GPT</vt:lpstr>
      <vt:lpstr>ChatGPT</vt:lpstr>
      <vt:lpstr>PowerPoint 演示文稿</vt:lpstr>
      <vt:lpstr>PowerPoint 演示文稿</vt:lpstr>
      <vt:lpstr>PowerPoint 演示文稿</vt:lpstr>
      <vt:lpstr>ChatGPT 的核心能力</vt:lpstr>
      <vt:lpstr>提纲</vt:lpstr>
      <vt:lpstr>机器学习按任务的分类</vt:lpstr>
      <vt:lpstr>监督学习Supervised learning </vt:lpstr>
      <vt:lpstr>监督学习Supervised learning </vt:lpstr>
      <vt:lpstr>常见的监督学习算法</vt:lpstr>
      <vt:lpstr>无监督学习Unsupervised learning </vt:lpstr>
      <vt:lpstr>常见的无监督学习算法</vt:lpstr>
      <vt:lpstr>无监督学习-聚类实例</vt:lpstr>
      <vt:lpstr>基因聚类</vt:lpstr>
      <vt:lpstr>无监督学习-主成分分析（PCA）</vt:lpstr>
      <vt:lpstr>强化学习  Reinforcement Learning </vt:lpstr>
      <vt:lpstr>强化学习  Reinforcement Learning</vt:lpstr>
      <vt:lpstr>Big deal: Able to Achieve Superhuman Performance</vt:lpstr>
      <vt:lpstr>增强学习-AlphaGo </vt:lpstr>
      <vt:lpstr>提纲</vt:lpstr>
      <vt:lpstr>机器学习的三要素</vt:lpstr>
      <vt:lpstr>学习准则-期望风险</vt:lpstr>
      <vt:lpstr>损失函数</vt:lpstr>
      <vt:lpstr>学习准则-经验风险</vt:lpstr>
      <vt:lpstr>优化：梯度下降法</vt:lpstr>
      <vt:lpstr>设计机器学习算法的基本步骤</vt:lpstr>
      <vt:lpstr>机器学习 = 优化？</vt:lpstr>
      <vt:lpstr>Training and Testing</vt:lpstr>
      <vt:lpstr>Generalization泛化能力</vt:lpstr>
      <vt:lpstr>如何评价机器学习算法的性能?</vt:lpstr>
      <vt:lpstr>例子-多项式曲线拟合</vt:lpstr>
      <vt:lpstr>多项式曲线拟合</vt:lpstr>
      <vt:lpstr>误差函数</vt:lpstr>
      <vt:lpstr>哪个多项式拟合最好？</vt:lpstr>
      <vt:lpstr>欠拟合</vt:lpstr>
      <vt:lpstr>过拟合</vt:lpstr>
      <vt:lpstr>过拟合解决方法</vt:lpstr>
      <vt:lpstr>过拟合解决方法</vt:lpstr>
      <vt:lpstr>训练集N的大小 </vt:lpstr>
      <vt:lpstr>过拟合解决方法</vt:lpstr>
      <vt:lpstr>Occam’s Razor</vt:lpstr>
      <vt:lpstr>不同阶数的多项式的系数w∗的值 </vt:lpstr>
      <vt:lpstr>正则化</vt:lpstr>
      <vt:lpstr>正则化</vt:lpstr>
      <vt:lpstr>均⽅根误差ERMS与ln λ的关系 </vt:lpstr>
      <vt:lpstr>过拟合解决方法</vt:lpstr>
      <vt:lpstr>Training and Testing</vt:lpstr>
      <vt:lpstr>验证集</vt:lpstr>
      <vt:lpstr>K折交叉验证</vt:lpstr>
      <vt:lpstr>留一法</vt:lpstr>
      <vt:lpstr>PowerPoint 演示文稿</vt:lpstr>
      <vt:lpstr>本章阅读</vt:lpstr>
      <vt:lpstr>PowerPoint 演示文稿</vt:lpstr>
    </vt:vector>
  </TitlesOfParts>
  <Company>中国科学技术大学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机器学习研究及最新进展 </dc:title>
  <dc:creator>谭营</dc:creator>
  <cp:lastModifiedBy>ABC</cp:lastModifiedBy>
  <cp:revision>656</cp:revision>
  <dcterms:created xsi:type="dcterms:W3CDTF">2005-11-16T08:20:00Z</dcterms:created>
  <dcterms:modified xsi:type="dcterms:W3CDTF">2023-02-28T06:31:03Z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0B54F1F5B0054555AE287BE2D9FBB058</vt:lpwstr>
  </property>
</Properties>
</file>